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60" r:id="rId1"/>
  </p:sldMasterIdLst>
  <p:notesMasterIdLst>
    <p:notesMasterId r:id="rId49"/>
  </p:notesMasterIdLst>
  <p:handoutMasterIdLst>
    <p:handoutMasterId r:id="rId50"/>
  </p:handoutMasterIdLst>
  <p:sldIdLst>
    <p:sldId id="285" r:id="rId2"/>
    <p:sldId id="392" r:id="rId3"/>
    <p:sldId id="264" r:id="rId4"/>
    <p:sldId id="258" r:id="rId5"/>
    <p:sldId id="302" r:id="rId6"/>
    <p:sldId id="306" r:id="rId7"/>
    <p:sldId id="307" r:id="rId8"/>
    <p:sldId id="393" r:id="rId9"/>
    <p:sldId id="277" r:id="rId10"/>
    <p:sldId id="266" r:id="rId11"/>
    <p:sldId id="305" r:id="rId12"/>
    <p:sldId id="309" r:id="rId13"/>
    <p:sldId id="310" r:id="rId14"/>
    <p:sldId id="311" r:id="rId15"/>
    <p:sldId id="312" r:id="rId16"/>
    <p:sldId id="313" r:id="rId17"/>
    <p:sldId id="314" r:id="rId18"/>
    <p:sldId id="316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6" r:id="rId34"/>
    <p:sldId id="339" r:id="rId35"/>
    <p:sldId id="347" r:id="rId36"/>
    <p:sldId id="355" r:id="rId37"/>
    <p:sldId id="356" r:id="rId38"/>
    <p:sldId id="366" r:id="rId39"/>
    <p:sldId id="367" r:id="rId40"/>
    <p:sldId id="368" r:id="rId41"/>
    <p:sldId id="369" r:id="rId42"/>
    <p:sldId id="378" r:id="rId43"/>
    <p:sldId id="387" r:id="rId44"/>
    <p:sldId id="388" r:id="rId45"/>
    <p:sldId id="389" r:id="rId46"/>
    <p:sldId id="386" r:id="rId47"/>
    <p:sldId id="390" r:id="rId48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3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90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055277-403C-4419-AF63-2AE067102594}" type="datetimeFigureOut">
              <a:rPr lang="pl-PL"/>
              <a:pPr>
                <a:defRPr/>
              </a:pPr>
              <a:t>29.01.2019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6B73F8-295A-4F86-8053-C5C94B3374D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659921A-8C73-45D7-B63E-EB843B606BBC}" type="datetimeFigureOut">
              <a:rPr lang="pl-PL"/>
              <a:pPr>
                <a:defRPr/>
              </a:pPr>
              <a:t>29.01.2019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F6113A-1B7E-4F08-A5A7-E50BC40BFAE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hape 124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/>
          </a:p>
        </p:txBody>
      </p:sp>
      <p:sp>
        <p:nvSpPr>
          <p:cNvPr id="56323" name="Shape 12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573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195316-EEE6-4D0B-8755-302AEB72392F}" type="slidenum">
              <a:rPr lang="pl-PL" altLang="pl-PL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pl-PL" altLang="pl-PL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hape 133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Shape 134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pl-PL" altLang="pl-PL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24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/>
          </a:p>
        </p:txBody>
      </p:sp>
      <p:sp>
        <p:nvSpPr>
          <p:cNvPr id="59395" name="Shape 12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hape 124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/>
          </a:p>
        </p:txBody>
      </p:sp>
      <p:sp>
        <p:nvSpPr>
          <p:cNvPr id="60419" name="Shape 12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hape 124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/>
          </a:p>
        </p:txBody>
      </p:sp>
      <p:sp>
        <p:nvSpPr>
          <p:cNvPr id="61443" name="Shape 12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hape 124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/>
          </a:p>
        </p:txBody>
      </p:sp>
      <p:sp>
        <p:nvSpPr>
          <p:cNvPr id="62467" name="Shape 12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prostokątny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upa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Dowolny kształt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Łącznik prosty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11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3CBB660-BCF2-4B6E-A503-13A8AA1C9B9A}" type="datetimeFigureOut">
              <a:rPr lang="pl-PL"/>
              <a:pPr>
                <a:defRPr/>
              </a:pPr>
              <a:t>29.01.2019</a:t>
            </a:fld>
            <a:endParaRPr lang="pl-PL"/>
          </a:p>
        </p:txBody>
      </p:sp>
      <p:sp>
        <p:nvSpPr>
          <p:cNvPr id="12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3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11A94F4-DAF7-46F6-96CF-81EAD2FAA53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2F84D-FDDA-41FE-8A11-F580879EA0FC}" type="datetimeFigureOut">
              <a:rPr lang="pl-PL"/>
              <a:pPr>
                <a:defRPr/>
              </a:pPr>
              <a:t>29.01.2019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E974A-1F3A-40BB-A1A4-CB862DF54FD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97920-8B69-449D-B8A7-0D6DC1A2AE1C}" type="datetimeFigureOut">
              <a:rPr lang="pl-PL"/>
              <a:pPr>
                <a:defRPr/>
              </a:pPr>
              <a:t>29.01.2019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FFE4D-0F7E-4A05-9B57-76EAE28BF45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48A6-C516-4A07-9AD3-DABAE3D71A26}" type="datetimeFigureOut">
              <a:rPr lang="pl-PL"/>
              <a:pPr>
                <a:defRPr/>
              </a:pPr>
              <a:t>29.01.2019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D49F4-8BB4-49CD-B539-B8AC78730F5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Pag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B383BA-0BDF-4E7A-853F-369ED36018BF}" type="datetimeFigureOut">
              <a:rPr lang="pl-PL"/>
              <a:pPr>
                <a:defRPr/>
              </a:pPr>
              <a:t>29.01.2019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0B397C-749A-4112-884E-08006E44259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5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33C8D-C6F0-4009-BDF8-61972C454D0B}" type="datetimeFigureOut">
              <a:rPr lang="pl-PL"/>
              <a:pPr>
                <a:defRPr/>
              </a:pPr>
              <a:t>29.01.2019</a:t>
            </a:fld>
            <a:endParaRPr lang="pl-PL"/>
          </a:p>
        </p:txBody>
      </p:sp>
      <p:sp>
        <p:nvSpPr>
          <p:cNvPr id="6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38E5B-361B-46F0-B45F-6ACD027E0BA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E14E68-5F39-4BDA-AFA5-1FA1DD444CCD}" type="datetimeFigureOut">
              <a:rPr lang="pl-PL"/>
              <a:pPr>
                <a:defRPr/>
              </a:pPr>
              <a:t>29.01.2019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AB8E6C-FA4B-493B-8611-1769548B60E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24D19-CA42-440F-AB05-34A5B143400F}" type="datetimeFigureOut">
              <a:rPr lang="pl-PL"/>
              <a:pPr>
                <a:defRPr/>
              </a:pPr>
              <a:t>29.01.2019</a:t>
            </a:fld>
            <a:endParaRPr lang="pl-PL"/>
          </a:p>
        </p:txBody>
      </p:sp>
      <p:sp>
        <p:nvSpPr>
          <p:cNvPr id="4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4FF45-9C9C-45C6-B40A-3EE78E72201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1A4EB-FA2B-40EF-AF67-C4CDA512C739}" type="datetimeFigureOut">
              <a:rPr lang="pl-PL"/>
              <a:pPr>
                <a:defRPr/>
              </a:pPr>
              <a:t>29.01.2019</a:t>
            </a:fld>
            <a:endParaRPr lang="pl-PL"/>
          </a:p>
        </p:txBody>
      </p:sp>
      <p:sp>
        <p:nvSpPr>
          <p:cNvPr id="3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E1055-C021-4BE5-A028-5CAA9F63EC5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694786-5220-41B5-96A3-23325A2BDE25}" type="datetimeFigureOut">
              <a:rPr lang="pl-PL"/>
              <a:pPr>
                <a:defRPr/>
              </a:pPr>
              <a:t>29.01.2019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98629A-8D79-41A2-8865-42B9E6699C7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Dowolny kształt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Trójkąt prostokątny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ag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Pag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1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9DA41C2-B4F7-4ABB-9EE8-CEB1907B745A}" type="datetimeFigureOut">
              <a:rPr lang="pl-PL"/>
              <a:pPr>
                <a:defRPr/>
              </a:pPr>
              <a:t>29.01.2019</a:t>
            </a:fld>
            <a:endParaRPr lang="pl-PL"/>
          </a:p>
        </p:txBody>
      </p:sp>
      <p:sp>
        <p:nvSpPr>
          <p:cNvPr id="12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3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8274D73-7E02-47AB-9D25-62737F74DF0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33" name="Symbol zastępczy tekstu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11756533-5A86-468E-ADA6-39B4988AB5F3}" type="datetimeFigureOut">
              <a:rPr lang="pl-PL"/>
              <a:pPr>
                <a:defRPr/>
              </a:pPr>
              <a:t>29.01.2019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E9BFEBD6-7F99-430D-A9E7-933D33174F5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75" r:id="rId1"/>
    <p:sldLayoutId id="2147485869" r:id="rId2"/>
    <p:sldLayoutId id="2147485876" r:id="rId3"/>
    <p:sldLayoutId id="2147485870" r:id="rId4"/>
    <p:sldLayoutId id="2147485877" r:id="rId5"/>
    <p:sldLayoutId id="2147485871" r:id="rId6"/>
    <p:sldLayoutId id="2147485872" r:id="rId7"/>
    <p:sldLayoutId id="2147485878" r:id="rId8"/>
    <p:sldLayoutId id="2147485879" r:id="rId9"/>
    <p:sldLayoutId id="2147485873" r:id="rId10"/>
    <p:sldLayoutId id="21474858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eg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ytuł 1"/>
          <p:cNvSpPr>
            <a:spLocks noGrp="1"/>
          </p:cNvSpPr>
          <p:nvPr>
            <p:ph type="ctrTitle"/>
          </p:nvPr>
        </p:nvSpPr>
        <p:spPr>
          <a:xfrm>
            <a:off x="539750" y="476250"/>
            <a:ext cx="8064500" cy="15113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r>
              <a:rPr lang="pl-PL" sz="2800" i="1" dirty="0">
                <a:solidFill>
                  <a:srgbClr val="00B050"/>
                </a:solidFill>
                <a:cs typeface="Arial" charset="0"/>
              </a:rPr>
              <a:t> </a:t>
            </a: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r>
              <a:rPr lang="pl-PL" sz="22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Sieć współpracy i samokształcenia nauczycieli-wychowawców </a:t>
            </a:r>
            <a:br>
              <a:rPr lang="pl-PL" sz="22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pl-PL" sz="22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 pedagogów szkolnych. </a:t>
            </a:r>
            <a:br>
              <a:rPr lang="pl-PL" sz="22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pl-PL" sz="22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kwiecień – grudzień 2018 r.</a:t>
            </a:r>
            <a:br>
              <a:rPr lang="pl-PL" sz="27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endParaRPr lang="pl-PL" sz="28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Podtytuł 2"/>
          <p:cNvSpPr>
            <a:spLocks noGrp="1"/>
          </p:cNvSpPr>
          <p:nvPr>
            <p:ph type="subTitle" idx="1"/>
          </p:nvPr>
        </p:nvSpPr>
        <p:spPr>
          <a:xfrm>
            <a:off x="395288" y="1916113"/>
            <a:ext cx="8497887" cy="4608512"/>
          </a:xfrm>
        </p:spPr>
        <p:txBody>
          <a:bodyPr/>
          <a:lstStyle/>
          <a:p>
            <a:pPr marR="0" eaLnBrk="1" hangingPunct="1">
              <a:buFont typeface="Wingdings 2" pitchFamily="18" charset="2"/>
              <a:buNone/>
            </a:pPr>
            <a:endParaRPr lang="pl-PL" altLang="pl-PL" b="1"/>
          </a:p>
        </p:txBody>
      </p:sp>
      <p:pic>
        <p:nvPicPr>
          <p:cNvPr id="7172" name="Picture 3" descr="C:\Users\User\Desktop\Sieć 17.05 2016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3860800"/>
            <a:ext cx="2232025" cy="2187575"/>
          </a:xfrm>
          <a:prstGeom prst="rect">
            <a:avLst/>
          </a:prstGeom>
          <a:solidFill>
            <a:schemeClr val="accent2"/>
          </a:solidFill>
          <a:ln w="57150" cmpd="thickThin" algn="ctr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8132" name="Picture 4" descr="C:\Users\User\Desktop\Sieć 17.05 2016\HIS-LK12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789363"/>
            <a:ext cx="2327275" cy="2230437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48133" name="Picture 5" descr="C:\Users\User\Desktop\Sieć 17.05 2016\51371560-drawing-network-busine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133600"/>
            <a:ext cx="2663825" cy="2663825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zawartości 2"/>
          <p:cNvSpPr>
            <a:spLocks noGrp="1"/>
          </p:cNvSpPr>
          <p:nvPr>
            <p:ph idx="1"/>
          </p:nvPr>
        </p:nvSpPr>
        <p:spPr>
          <a:xfrm>
            <a:off x="179388" y="404813"/>
            <a:ext cx="8640762" cy="5661025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l-PL" altLang="pl-PL" sz="700" b="1" i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pl-PL" altLang="pl-PL" sz="7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altLang="pl-PL" b="1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pl-PL" altLang="pl-PL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Formy naszej  pracy:</a:t>
            </a:r>
            <a:endParaRPr lang="pl-PL" altLang="pl-PL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pl-PL" altLang="pl-PL" sz="1600" b="1" dirty="0">
              <a:solidFill>
                <a:srgbClr val="00B050"/>
              </a:solidFill>
              <a:cs typeface="Arial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l-PL" altLang="pl-PL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Spotkania stacjonarne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l-PL" altLang="pl-PL" sz="1600" b="1" dirty="0">
                <a:cs typeface="Arial" charset="0"/>
              </a:rPr>
              <a:t>    </a:t>
            </a:r>
            <a:r>
              <a:rPr lang="pl-PL" altLang="pl-PL" sz="1200" b="1" dirty="0">
                <a:cs typeface="Arial" charset="0"/>
              </a:rPr>
              <a:t>Spotkanie organizacyjno-diagnostyczne: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l-PL" altLang="pl-PL" sz="1200" dirty="0">
                <a:cs typeface="Arial" charset="0"/>
              </a:rPr>
              <a:t>     Integracja uczestników sieci.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l-PL" altLang="pl-PL" sz="1200" dirty="0">
                <a:cs typeface="Arial" charset="0"/>
              </a:rPr>
              <a:t>     Rozpoznanie potrzeb i zasobów.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l-PL" altLang="pl-PL" sz="1200" dirty="0">
                <a:cs typeface="Arial" charset="0"/>
              </a:rPr>
              <a:t>     Ustalenie celów, harmonogramu pracy i działań w sieci.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l-PL" altLang="pl-PL" sz="1200" b="1" dirty="0">
                <a:cs typeface="Arial" charset="0"/>
              </a:rPr>
              <a:t>     Szkolenia: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l-PL" altLang="pl-PL" sz="1200" dirty="0">
                <a:cs typeface="Arial" charset="0"/>
              </a:rPr>
              <a:t>     TIK- obligatoryjnie. Spotkania prowadzone przez ekspertów. Tematyka szkoleń zgodna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l-PL" altLang="pl-PL" sz="1200" dirty="0">
                <a:cs typeface="Arial" charset="0"/>
              </a:rPr>
              <a:t>      z potrzebami członków sieci.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l-PL" altLang="pl-PL" sz="1200" dirty="0">
                <a:cs typeface="Arial" charset="0"/>
              </a:rPr>
              <a:t>     </a:t>
            </a:r>
            <a:r>
              <a:rPr lang="pl-PL" altLang="pl-PL" sz="1200" b="1" dirty="0">
                <a:cs typeface="Arial" charset="0"/>
              </a:rPr>
              <a:t>Spotkania/e robocze (warsztaty, konsultacje, seminaria):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l-PL" altLang="pl-PL" sz="1200" dirty="0">
                <a:cs typeface="Arial" charset="0"/>
              </a:rPr>
              <a:t>     Dzielenie się doświadczeniami, narzędziami, dobrymi praktykami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l-PL" altLang="pl-PL" sz="1200" dirty="0">
                <a:cs typeface="Arial" charset="0"/>
              </a:rPr>
              <a:t>     Tworzenie nowych rozwiązań.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l-PL" altLang="pl-PL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Praca w sieci między spotkaniami (wykorzystanie TIK)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l-PL" altLang="pl-PL" sz="1200" b="1" dirty="0">
                <a:cs typeface="Arial" charset="0"/>
              </a:rPr>
              <a:t>     Spotkanie podsumowujące: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l-PL" altLang="pl-PL" sz="1200" dirty="0">
                <a:cs typeface="Arial" charset="0"/>
              </a:rPr>
              <a:t>      Podsumowanie i omówienie pracy sieci.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l-PL" altLang="pl-PL" sz="1200" dirty="0">
                <a:cs typeface="Arial" charset="0"/>
              </a:rPr>
              <a:t>      Zaplanowanie promocji i sposobów udostępniania wypracowanych rozwiązań innym.</a:t>
            </a:r>
            <a:endParaRPr lang="pl-PL" altLang="pl-PL" sz="1200" b="1" dirty="0">
              <a:cs typeface="Arial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l-PL" altLang="pl-PL" sz="1200" b="1" i="1" dirty="0">
                <a:cs typeface="Arial" charset="0"/>
              </a:rPr>
              <a:t>      </a:t>
            </a:r>
            <a:r>
              <a:rPr lang="pl-PL" altLang="pl-PL" sz="1200" b="1" dirty="0">
                <a:cs typeface="Arial" charset="0"/>
              </a:rPr>
              <a:t>Ewaluacja </a:t>
            </a:r>
          </a:p>
          <a:p>
            <a:pPr marL="109537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l-PL" altLang="pl-PL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Spotkania  od kwietnia do końca grudnia 2018 r.  </a:t>
            </a:r>
          </a:p>
          <a:p>
            <a:pPr marL="109537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l-PL" altLang="pl-PL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Łącznie 31 godzin.</a:t>
            </a:r>
          </a:p>
          <a:p>
            <a:pPr marL="109537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pl-PL" altLang="pl-PL" sz="1800" dirty="0">
              <a:cs typeface="Arial" panose="020B0604020202020204" pitchFamily="34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pl-PL" altLang="pl-PL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268413"/>
            <a:ext cx="8291512" cy="4738687"/>
          </a:xfrm>
          <a:ln>
            <a:solidFill>
              <a:schemeClr val="tx1"/>
            </a:solidFill>
            <a:prstDash val="sysDot"/>
          </a:ln>
        </p:spPr>
        <p:txBody>
          <a:bodyPr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pl-PL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Linia czasu – nasze działania 2018 r. </a:t>
            </a:r>
          </a:p>
        </p:txBody>
      </p:sp>
      <p:sp>
        <p:nvSpPr>
          <p:cNvPr id="4" name="Symbol zastępczy zawartości 1"/>
          <p:cNvSpPr txBox="1">
            <a:spLocks/>
          </p:cNvSpPr>
          <p:nvPr/>
        </p:nvSpPr>
        <p:spPr bwMode="auto">
          <a:xfrm>
            <a:off x="250825" y="981075"/>
            <a:ext cx="8281988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107950" eaLnBrk="1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  <a:defRPr/>
            </a:pPr>
            <a:endParaRPr lang="pl-PL" altLang="pl-PL" b="1" dirty="0">
              <a:latin typeface="Arial" charset="0"/>
              <a:cs typeface="Arial" charset="0"/>
            </a:endParaRPr>
          </a:p>
          <a:p>
            <a:pPr marL="107950" eaLnBrk="1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  <a:defRPr/>
            </a:pPr>
            <a:r>
              <a:rPr lang="pl-PL" altLang="pl-PL" b="1" dirty="0">
                <a:latin typeface="Arial" charset="0"/>
                <a:cs typeface="Arial" charset="0"/>
              </a:rPr>
              <a:t> </a:t>
            </a:r>
            <a:r>
              <a:rPr lang="it-IT" altLang="pl-PL" b="1" dirty="0">
                <a:latin typeface="Arial" charset="0"/>
                <a:cs typeface="Arial" charset="0"/>
              </a:rPr>
              <a:t> </a:t>
            </a:r>
            <a:endParaRPr lang="pl-PL" altLang="pl-PL" b="1" dirty="0">
              <a:latin typeface="Arial" charset="0"/>
              <a:cs typeface="Arial" charset="0"/>
            </a:endParaRPr>
          </a:p>
          <a:p>
            <a:pPr marL="107950" eaLnBrk="1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  <a:defRPr/>
            </a:pPr>
            <a:r>
              <a:rPr lang="pl-PL" altLang="pl-PL" b="1" dirty="0">
                <a:latin typeface="Arial" charset="0"/>
                <a:cs typeface="Arial" charset="0"/>
              </a:rPr>
              <a:t>    I</a:t>
            </a:r>
            <a:r>
              <a:rPr lang="it-IT" altLang="pl-PL" b="1" dirty="0">
                <a:latin typeface="Arial" charset="0"/>
                <a:cs typeface="Arial" charset="0"/>
              </a:rPr>
              <a:t>V    </a:t>
            </a:r>
            <a:r>
              <a:rPr lang="pl-PL" altLang="pl-PL" b="1" dirty="0">
                <a:latin typeface="Arial" charset="0"/>
                <a:cs typeface="Arial" charset="0"/>
              </a:rPr>
              <a:t>            </a:t>
            </a:r>
            <a:r>
              <a:rPr lang="it-IT" altLang="pl-PL" b="1" dirty="0">
                <a:latin typeface="Arial" charset="0"/>
                <a:cs typeface="Arial" charset="0"/>
              </a:rPr>
              <a:t>V </a:t>
            </a:r>
            <a:r>
              <a:rPr lang="pl-PL" altLang="pl-PL" b="1" dirty="0">
                <a:latin typeface="Arial" charset="0"/>
                <a:cs typeface="Arial" charset="0"/>
              </a:rPr>
              <a:t> </a:t>
            </a:r>
            <a:r>
              <a:rPr lang="it-IT" altLang="pl-PL" b="1" dirty="0">
                <a:latin typeface="Arial" charset="0"/>
                <a:cs typeface="Arial" charset="0"/>
              </a:rPr>
              <a:t>  </a:t>
            </a:r>
            <a:r>
              <a:rPr lang="pl-PL" altLang="pl-PL" b="1" dirty="0">
                <a:latin typeface="Arial" charset="0"/>
                <a:cs typeface="Arial" charset="0"/>
              </a:rPr>
              <a:t>            VI</a:t>
            </a:r>
            <a:r>
              <a:rPr lang="it-IT" altLang="pl-PL" b="1" dirty="0">
                <a:latin typeface="Arial" charset="0"/>
                <a:cs typeface="Arial" charset="0"/>
              </a:rPr>
              <a:t>   </a:t>
            </a:r>
            <a:r>
              <a:rPr lang="pl-PL" altLang="pl-PL" b="1" dirty="0">
                <a:latin typeface="Arial" charset="0"/>
                <a:cs typeface="Arial" charset="0"/>
              </a:rPr>
              <a:t>                IX                     </a:t>
            </a:r>
            <a:r>
              <a:rPr lang="it-IT" altLang="pl-PL" b="1" dirty="0">
                <a:latin typeface="Arial" charset="0"/>
                <a:cs typeface="Arial" charset="0"/>
              </a:rPr>
              <a:t>X</a:t>
            </a:r>
            <a:r>
              <a:rPr lang="pl-PL" altLang="pl-PL" b="1" dirty="0">
                <a:latin typeface="Arial" charset="0"/>
                <a:cs typeface="Arial" charset="0"/>
              </a:rPr>
              <a:t>                    </a:t>
            </a:r>
            <a:r>
              <a:rPr lang="it-IT" altLang="pl-PL" b="1" dirty="0">
                <a:latin typeface="Arial" charset="0"/>
                <a:cs typeface="Arial" charset="0"/>
              </a:rPr>
              <a:t>XII</a:t>
            </a:r>
            <a:r>
              <a:rPr lang="pl-PL" altLang="pl-PL" b="1" dirty="0">
                <a:latin typeface="Arial" charset="0"/>
                <a:cs typeface="Arial" charset="0"/>
              </a:rPr>
              <a:t>    </a:t>
            </a:r>
          </a:p>
          <a:p>
            <a:pPr marL="107950" eaLnBrk="1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  <a:defRPr/>
            </a:pPr>
            <a:r>
              <a:rPr lang="pl-PL" altLang="pl-PL" sz="2800" b="1" dirty="0">
                <a:latin typeface="+mn-lt"/>
                <a:cs typeface="+mn-cs"/>
              </a:rPr>
              <a:t> </a:t>
            </a:r>
            <a:endParaRPr lang="pl-PL" altLang="pl-PL" sz="2000" b="1" dirty="0">
              <a:latin typeface="+mn-lt"/>
              <a:cs typeface="+mn-cs"/>
            </a:endParaRPr>
          </a:p>
        </p:txBody>
      </p:sp>
      <p:sp>
        <p:nvSpPr>
          <p:cNvPr id="5" name="Strzałka w prawo 4"/>
          <p:cNvSpPr/>
          <p:nvPr/>
        </p:nvSpPr>
        <p:spPr>
          <a:xfrm>
            <a:off x="395288" y="2852738"/>
            <a:ext cx="8497887" cy="720725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     </a:t>
            </a:r>
          </a:p>
        </p:txBody>
      </p:sp>
      <p:sp>
        <p:nvSpPr>
          <p:cNvPr id="8" name="Elipsa 7"/>
          <p:cNvSpPr/>
          <p:nvPr/>
        </p:nvSpPr>
        <p:spPr>
          <a:xfrm>
            <a:off x="468313" y="4076700"/>
            <a:ext cx="798512" cy="1873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800" dirty="0">
                <a:solidFill>
                  <a:schemeClr val="tx1"/>
                </a:solidFill>
              </a:rPr>
              <a:t>Szkolenie  organizacyjno-diagnostyczne</a:t>
            </a:r>
            <a:endParaRPr lang="pl-PL" sz="800" b="1" dirty="0">
              <a:solidFill>
                <a:schemeClr val="tx1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1692275" y="4076700"/>
            <a:ext cx="792163" cy="1873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000" dirty="0">
                <a:solidFill>
                  <a:schemeClr val="tx1"/>
                </a:solidFill>
              </a:rPr>
              <a:t>warsztat z ekspertem</a:t>
            </a:r>
          </a:p>
          <a:p>
            <a:pPr algn="ctr">
              <a:defRPr/>
            </a:pP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84663" y="4076700"/>
            <a:ext cx="935037" cy="187325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000" dirty="0" err="1">
                <a:solidFill>
                  <a:schemeClr val="tx1"/>
                </a:solidFill>
              </a:rPr>
              <a:t>Warsz</a:t>
            </a:r>
            <a:endParaRPr lang="pl-PL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l-PL" sz="1000" dirty="0" err="1">
                <a:solidFill>
                  <a:schemeClr val="tx1"/>
                </a:solidFill>
              </a:rPr>
              <a:t>tat</a:t>
            </a:r>
            <a:r>
              <a:rPr lang="pl-PL" sz="1000" dirty="0">
                <a:solidFill>
                  <a:schemeClr val="tx1"/>
                </a:solidFill>
              </a:rPr>
              <a:t> z koordynatorem</a:t>
            </a:r>
          </a:p>
          <a:p>
            <a:pPr algn="ctr">
              <a:defRPr/>
            </a:pP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5795963" y="4149725"/>
            <a:ext cx="942975" cy="180022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900" dirty="0">
                <a:solidFill>
                  <a:schemeClr val="tx1"/>
                </a:solidFill>
              </a:rPr>
              <a:t>Warsztat z ekspertem</a:t>
            </a:r>
          </a:p>
        </p:txBody>
      </p:sp>
      <p:sp>
        <p:nvSpPr>
          <p:cNvPr id="13" name="Elipsa 12"/>
          <p:cNvSpPr/>
          <p:nvPr/>
        </p:nvSpPr>
        <p:spPr>
          <a:xfrm>
            <a:off x="7308850" y="4221163"/>
            <a:ext cx="935038" cy="172878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900" dirty="0">
                <a:solidFill>
                  <a:schemeClr val="tx1"/>
                </a:solidFill>
              </a:rPr>
              <a:t>Podsumowanie</a:t>
            </a:r>
          </a:p>
          <a:p>
            <a:pPr algn="ctr">
              <a:defRPr/>
            </a:pPr>
            <a:r>
              <a:rPr lang="pl-PL" sz="900">
                <a:solidFill>
                  <a:schemeClr val="tx1"/>
                </a:solidFill>
              </a:rPr>
              <a:t>Ewaluacja</a:t>
            </a:r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2916238" y="4076700"/>
            <a:ext cx="863600" cy="187325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900" dirty="0" err="1">
                <a:solidFill>
                  <a:schemeClr val="tx1"/>
                </a:solidFill>
              </a:rPr>
              <a:t>Warsz</a:t>
            </a:r>
            <a:endParaRPr lang="pl-PL" sz="9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l-PL" sz="900" dirty="0" err="1">
                <a:solidFill>
                  <a:schemeClr val="tx1"/>
                </a:solidFill>
              </a:rPr>
              <a:t>tat</a:t>
            </a:r>
            <a:r>
              <a:rPr lang="pl-PL" sz="900" dirty="0">
                <a:solidFill>
                  <a:schemeClr val="tx1"/>
                </a:solidFill>
              </a:rPr>
              <a:t> z ekspertem </a:t>
            </a:r>
            <a:endParaRPr lang="pl-PL" sz="900" dirty="0">
              <a:ln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  <a:p>
            <a:pPr algn="ctr">
              <a:defRPr/>
            </a:pPr>
            <a:endParaRPr lang="pl-PL" sz="900" dirty="0">
              <a:solidFill>
                <a:schemeClr val="tx1"/>
              </a:solidFill>
            </a:endParaRPr>
          </a:p>
        </p:txBody>
      </p:sp>
      <p:cxnSp>
        <p:nvCxnSpPr>
          <p:cNvPr id="22" name="Łącznik prosty 21"/>
          <p:cNvCxnSpPr/>
          <p:nvPr/>
        </p:nvCxnSpPr>
        <p:spPr>
          <a:xfrm>
            <a:off x="2051050" y="1989138"/>
            <a:ext cx="31750" cy="21605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Łącznik prosty 23"/>
          <p:cNvCxnSpPr/>
          <p:nvPr/>
        </p:nvCxnSpPr>
        <p:spPr>
          <a:xfrm>
            <a:off x="3276600" y="1916113"/>
            <a:ext cx="71438" cy="20891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>
            <a:off x="4716463" y="1916113"/>
            <a:ext cx="34925" cy="2362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Łącznik prosty 27"/>
          <p:cNvCxnSpPr/>
          <p:nvPr/>
        </p:nvCxnSpPr>
        <p:spPr>
          <a:xfrm>
            <a:off x="6227763" y="1989138"/>
            <a:ext cx="0" cy="23764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Łącznik prosty 33"/>
          <p:cNvCxnSpPr>
            <a:endCxn id="13" idx="0"/>
          </p:cNvCxnSpPr>
          <p:nvPr/>
        </p:nvCxnSpPr>
        <p:spPr>
          <a:xfrm>
            <a:off x="7740650" y="1916113"/>
            <a:ext cx="36513" cy="23050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Łącznik prosty 50"/>
          <p:cNvCxnSpPr/>
          <p:nvPr/>
        </p:nvCxnSpPr>
        <p:spPr>
          <a:xfrm>
            <a:off x="900113" y="1989138"/>
            <a:ext cx="0" cy="2159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pole tekstowe 20"/>
          <p:cNvSpPr txBox="1"/>
          <p:nvPr/>
        </p:nvSpPr>
        <p:spPr>
          <a:xfrm>
            <a:off x="684213" y="3141663"/>
            <a:ext cx="431800" cy="215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sz="800" b="1" dirty="0"/>
              <a:t>23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6084888" y="3141663"/>
            <a:ext cx="360362" cy="215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sz="800" b="1" dirty="0"/>
              <a:t>30</a:t>
            </a:r>
          </a:p>
        </p:txBody>
      </p:sp>
      <p:sp>
        <p:nvSpPr>
          <p:cNvPr id="31" name="pole tekstowe 30"/>
          <p:cNvSpPr txBox="1"/>
          <p:nvPr/>
        </p:nvSpPr>
        <p:spPr>
          <a:xfrm flipH="1">
            <a:off x="4500563" y="3068638"/>
            <a:ext cx="358775" cy="215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sz="800" b="1" dirty="0"/>
              <a:t>11</a:t>
            </a:r>
          </a:p>
        </p:txBody>
      </p:sp>
      <p:sp>
        <p:nvSpPr>
          <p:cNvPr id="35" name="pole tekstowe 34"/>
          <p:cNvSpPr txBox="1"/>
          <p:nvPr/>
        </p:nvSpPr>
        <p:spPr>
          <a:xfrm>
            <a:off x="1835150" y="3141663"/>
            <a:ext cx="433388" cy="215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sz="800" b="1" dirty="0"/>
              <a:t>07</a:t>
            </a:r>
          </a:p>
        </p:txBody>
      </p:sp>
      <p:sp>
        <p:nvSpPr>
          <p:cNvPr id="36" name="pole tekstowe 35"/>
          <p:cNvSpPr txBox="1"/>
          <p:nvPr/>
        </p:nvSpPr>
        <p:spPr>
          <a:xfrm>
            <a:off x="3132138" y="3068638"/>
            <a:ext cx="360362" cy="215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sz="800" b="1" dirty="0"/>
              <a:t>07</a:t>
            </a:r>
          </a:p>
        </p:txBody>
      </p:sp>
      <p:sp>
        <p:nvSpPr>
          <p:cNvPr id="52" name="pole tekstowe 51"/>
          <p:cNvSpPr txBox="1"/>
          <p:nvPr/>
        </p:nvSpPr>
        <p:spPr>
          <a:xfrm flipH="1">
            <a:off x="7524750" y="3141663"/>
            <a:ext cx="431800" cy="214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sz="800" b="1" dirty="0"/>
              <a:t>  03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ctrTitle"/>
          </p:nvPr>
        </p:nvSpPr>
        <p:spPr>
          <a:xfrm>
            <a:off x="395536" y="116632"/>
            <a:ext cx="8280920" cy="2232248"/>
          </a:xfrm>
        </p:spPr>
        <p:txBody>
          <a:bodyPr wrap="square" lIns="45700" tIns="45700" rIns="45700" bIns="45700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00B050"/>
              </a:buClr>
              <a:buSzPct val="25000"/>
              <a:defRPr/>
            </a:pP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  <a:t> </a:t>
            </a: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pl-PL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pl-PL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pl-PL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pl-PL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pl-PL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Drugie spotkanie</a:t>
            </a:r>
            <a:br>
              <a:rPr lang="pl-PL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r>
              <a:rPr lang="en-US" sz="20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Sieć</a:t>
            </a:r>
            <a:r>
              <a:rPr lang="en-U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współpracy</a:t>
            </a:r>
            <a:r>
              <a:rPr lang="en-U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i</a:t>
            </a:r>
            <a:r>
              <a:rPr lang="en-U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samokształcenia</a:t>
            </a:r>
            <a:r>
              <a:rPr lang="en-U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nauczycieli-wychowawców</a:t>
            </a:r>
            <a:r>
              <a:rPr lang="en-U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br>
              <a:rPr lang="en-U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</a:br>
            <a:r>
              <a:rPr lang="en-US" sz="20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i</a:t>
            </a:r>
            <a:r>
              <a:rPr lang="en-U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pedagogów</a:t>
            </a:r>
            <a:r>
              <a:rPr lang="en-U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szkolnych</a:t>
            </a:r>
            <a:r>
              <a:rPr lang="en-U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. </a:t>
            </a:r>
            <a:br>
              <a:rPr lang="en-U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</a:br>
            <a:r>
              <a:rPr lang="en-U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Wars</a:t>
            </a:r>
            <a:r>
              <a:rPr lang="pl-PL" sz="20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ztat</a:t>
            </a:r>
            <a:r>
              <a:rPr lang="pl-PL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: </a:t>
            </a:r>
            <a:r>
              <a:rPr lang="pl-PL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Arial"/>
              </a:rPr>
              <a:t> Rodzic i jego perspektywa w kontakcie z nauczycielami</a:t>
            </a:r>
            <a:br>
              <a:rPr lang="pl-PL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pl-PL" sz="20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7 maja 2018 r.</a:t>
            </a:r>
            <a:br>
              <a:rPr lang="pl-PL" sz="20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pl-PL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Ekspert: </a:t>
            </a:r>
            <a:r>
              <a:rPr lang="pt-BR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Emilia Sygulska </a:t>
            </a: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endParaRPr lang="en-US" sz="2500" i="1" dirty="0">
              <a:solidFill>
                <a:srgbClr val="00B05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8435" name="Shape 128"/>
          <p:cNvSpPr>
            <a:spLocks noGrp="1"/>
          </p:cNvSpPr>
          <p:nvPr>
            <p:ph type="subTitle" idx="1"/>
          </p:nvPr>
        </p:nvSpPr>
        <p:spPr>
          <a:xfrm>
            <a:off x="395288" y="2636838"/>
            <a:ext cx="8497887" cy="3671887"/>
          </a:xfrm>
        </p:spPr>
        <p:txBody>
          <a:bodyPr lIns="182875" tIns="0" rIns="91425" bIns="45700"/>
          <a:lstStyle/>
          <a:p>
            <a:pPr marL="36513" marR="0" indent="-11113" algn="ctr">
              <a:spcBef>
                <a:spcPct val="0"/>
              </a:spcBef>
              <a:buSzPct val="25000"/>
              <a:buFont typeface="Noto Sans Symbols"/>
              <a:buNone/>
            </a:pPr>
            <a:endParaRPr lang="pl-PL" sz="2000">
              <a:solidFill>
                <a:srgbClr val="78766F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pic>
        <p:nvPicPr>
          <p:cNvPr id="18436" name="Shape 129" descr="C:\Users\User\Desktop\Sieć 17.05 2016\images.jpg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4365625"/>
            <a:ext cx="2232025" cy="1655763"/>
          </a:xfrm>
          <a:prstGeom prst="rect">
            <a:avLst/>
          </a:prstGeom>
          <a:noFill/>
          <a:ln w="38100" cmpd="thickThin">
            <a:solidFill>
              <a:srgbClr val="C00000"/>
            </a:solidFill>
            <a:miter lim="8000"/>
            <a:headEnd/>
            <a:tailEnd/>
          </a:ln>
        </p:spPr>
      </p:pic>
      <p:pic>
        <p:nvPicPr>
          <p:cNvPr id="18437" name="Shape 130" descr="C:\Users\User\Desktop\Sieć 17.05 2016\HIS-LK12C.jpg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292600"/>
            <a:ext cx="2303462" cy="1728788"/>
          </a:xfrm>
          <a:prstGeom prst="rect">
            <a:avLst/>
          </a:prstGeom>
          <a:noFill/>
          <a:ln w="38100">
            <a:solidFill>
              <a:srgbClr val="C00000"/>
            </a:solidFill>
            <a:miter lim="8000"/>
            <a:headEnd/>
            <a:tailEnd/>
          </a:ln>
        </p:spPr>
      </p:pic>
      <p:pic>
        <p:nvPicPr>
          <p:cNvPr id="18438" name="Shape 131" descr="C:\Users\User\Desktop\Sieć 17.05 2016\51371560-drawing-network-business.jpg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924175"/>
            <a:ext cx="2447925" cy="2449513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ytuł 1"/>
          <p:cNvSpPr>
            <a:spLocks noGrp="1"/>
          </p:cNvSpPr>
          <p:nvPr>
            <p:ph type="ctrTitle"/>
          </p:nvPr>
        </p:nvSpPr>
        <p:spPr>
          <a:xfrm>
            <a:off x="971550" y="260350"/>
            <a:ext cx="7704138" cy="5048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Program warsztatu</a:t>
            </a:r>
          </a:p>
        </p:txBody>
      </p:sp>
      <p:sp>
        <p:nvSpPr>
          <p:cNvPr id="7171" name="Podtytuł 2"/>
          <p:cNvSpPr>
            <a:spLocks noGrp="1"/>
          </p:cNvSpPr>
          <p:nvPr>
            <p:ph type="subTitle" idx="1"/>
          </p:nvPr>
        </p:nvSpPr>
        <p:spPr>
          <a:xfrm>
            <a:off x="250825" y="908050"/>
            <a:ext cx="8351838" cy="5113338"/>
          </a:xfrm>
        </p:spPr>
        <p:txBody>
          <a:bodyPr/>
          <a:lstStyle/>
          <a:p>
            <a:pPr marR="0" algn="l">
              <a:defRPr/>
            </a:pPr>
            <a:r>
              <a:rPr lang="pl-PL" altLang="pl-PL" sz="1600" dirty="0">
                <a:solidFill>
                  <a:schemeClr val="tx1"/>
                </a:solidFill>
                <a:cs typeface="Arial" charset="0"/>
              </a:rPr>
              <a:t> </a:t>
            </a:r>
            <a:endParaRPr lang="pl-PL" sz="1600" dirty="0">
              <a:solidFill>
                <a:schemeClr val="tx1"/>
              </a:solidFill>
              <a:cs typeface="Arial" charset="0"/>
            </a:endParaRPr>
          </a:p>
          <a:p>
            <a:pPr marL="342900" marR="0" indent="-342900" algn="l">
              <a:buFont typeface="+mj-lt"/>
              <a:buAutoNum type="arabicPeriod"/>
              <a:defRPr/>
            </a:pPr>
            <a:r>
              <a:rPr lang="pl-PL" sz="1600" dirty="0">
                <a:solidFill>
                  <a:schemeClr val="tx1"/>
                </a:solidFill>
                <a:cs typeface="Arial" charset="0"/>
              </a:rPr>
              <a:t>Rodzic i jego perspektywa </a:t>
            </a:r>
          </a:p>
          <a:p>
            <a:pPr marL="342900" marR="0" indent="-342900" algn="l">
              <a:buFont typeface="+mj-lt"/>
              <a:buAutoNum type="arabicPeriod"/>
              <a:defRPr/>
            </a:pPr>
            <a:r>
              <a:rPr lang="pl-PL" sz="1600" dirty="0">
                <a:solidFill>
                  <a:schemeClr val="tx1"/>
                </a:solidFill>
                <a:cs typeface="Arial" charset="0"/>
              </a:rPr>
              <a:t>Ustalenie celu spotkania</a:t>
            </a:r>
          </a:p>
          <a:p>
            <a:pPr marL="342900" marR="0" indent="-342900" algn="l">
              <a:buFont typeface="+mj-lt"/>
              <a:buAutoNum type="arabicPeriod"/>
              <a:defRPr/>
            </a:pPr>
            <a:r>
              <a:rPr lang="pl-PL" sz="1600" dirty="0">
                <a:solidFill>
                  <a:schemeClr val="tx1"/>
                </a:solidFill>
                <a:cs typeface="Arial" charset="0"/>
              </a:rPr>
              <a:t>Mowa ciała, komunikacja, ważne aspekty dotyczące prowadzenia rozmów z rodzicami</a:t>
            </a:r>
          </a:p>
          <a:p>
            <a:pPr marL="342900" marR="0" indent="-342900" algn="l">
              <a:buFont typeface="+mj-lt"/>
              <a:buAutoNum type="arabicPeriod"/>
              <a:defRPr/>
            </a:pPr>
            <a:r>
              <a:rPr lang="pl-PL" sz="1600" dirty="0">
                <a:solidFill>
                  <a:schemeClr val="tx1"/>
                </a:solidFill>
                <a:cs typeface="Arial" charset="0"/>
              </a:rPr>
              <a:t>Opis zachowania a ocena zachowania</a:t>
            </a:r>
          </a:p>
          <a:p>
            <a:pPr marL="342900" marR="0" indent="-342900" algn="l">
              <a:buFont typeface="+mj-lt"/>
              <a:buAutoNum type="arabicPeriod"/>
              <a:defRPr/>
            </a:pPr>
            <a:r>
              <a:rPr lang="pl-PL" sz="1600" dirty="0">
                <a:solidFill>
                  <a:schemeClr val="tx1"/>
                </a:solidFill>
                <a:cs typeface="Arial" charset="0"/>
              </a:rPr>
              <a:t>Test kamery</a:t>
            </a:r>
          </a:p>
          <a:p>
            <a:pPr marL="342900" marR="0" indent="-342900" algn="l">
              <a:buFont typeface="+mj-lt"/>
              <a:buAutoNum type="arabicPeriod"/>
              <a:defRPr/>
            </a:pPr>
            <a:r>
              <a:rPr lang="pl-PL" sz="1600" dirty="0">
                <a:solidFill>
                  <a:schemeClr val="tx1"/>
                </a:solidFill>
                <a:cs typeface="Arial" charset="0"/>
              </a:rPr>
              <a:t>Opis a ocena – ćwiczenia praktyczne</a:t>
            </a:r>
          </a:p>
          <a:p>
            <a:pPr marL="342900" marR="0" indent="-342900" algn="l">
              <a:buFont typeface="+mj-lt"/>
              <a:buAutoNum type="arabicPeriod"/>
              <a:defRPr/>
            </a:pPr>
            <a:r>
              <a:rPr lang="pl-PL" sz="1600" dirty="0">
                <a:solidFill>
                  <a:schemeClr val="tx1"/>
                </a:solidFill>
                <a:cs typeface="Arial" charset="0"/>
              </a:rPr>
              <a:t>Mocne strony i postępy ucznia</a:t>
            </a:r>
          </a:p>
          <a:p>
            <a:pPr marL="342900" marR="0" indent="-342900" algn="l">
              <a:buFont typeface="+mj-lt"/>
              <a:buAutoNum type="arabicPeriod"/>
              <a:defRPr/>
            </a:pPr>
            <a:r>
              <a:rPr lang="pl-PL" sz="1600" dirty="0">
                <a:solidFill>
                  <a:schemeClr val="tx1"/>
                </a:solidFill>
                <a:cs typeface="Arial" charset="0"/>
              </a:rPr>
              <a:t>Plan trudnego spotkania z rodzicami - formatka</a:t>
            </a:r>
          </a:p>
          <a:p>
            <a:pPr marL="342900" marR="0" indent="-342900" algn="l">
              <a:defRPr/>
            </a:pPr>
            <a:endParaRPr lang="pl-PL" sz="1600" dirty="0">
              <a:solidFill>
                <a:schemeClr val="tx1"/>
              </a:solidFill>
              <a:cs typeface="Arial" charset="0"/>
            </a:endParaRPr>
          </a:p>
          <a:p>
            <a:pPr marL="342900" marR="0" indent="-342900" algn="l">
              <a:buFont typeface="+mj-lt"/>
              <a:buAutoNum type="arabicPeriod"/>
              <a:defRPr/>
            </a:pPr>
            <a:endParaRPr lang="pl-PL" sz="1600" dirty="0">
              <a:solidFill>
                <a:schemeClr val="tx1"/>
              </a:solidFill>
              <a:cs typeface="Arial" charset="0"/>
            </a:endParaRPr>
          </a:p>
          <a:p>
            <a:pPr marL="342900" marR="0" indent="-342900" algn="l">
              <a:buFont typeface="+mj-lt"/>
              <a:buAutoNum type="arabicPeriod"/>
              <a:defRPr/>
            </a:pPr>
            <a:endParaRPr lang="pl-PL" sz="1600" dirty="0">
              <a:solidFill>
                <a:schemeClr val="tx1"/>
              </a:solidFill>
              <a:cs typeface="Arial" charset="0"/>
            </a:endParaRPr>
          </a:p>
          <a:p>
            <a:pPr marR="0" algn="l">
              <a:buFont typeface="Lucida Sans Unicode" pitchFamily="34" charset="0"/>
              <a:buAutoNum type="arabicPeriod"/>
              <a:defRPr/>
            </a:pPr>
            <a:endParaRPr lang="pl-PL" sz="1600" dirty="0">
              <a:solidFill>
                <a:schemeClr val="tx1"/>
              </a:solidFill>
              <a:cs typeface="Arial" charset="0"/>
            </a:endParaRPr>
          </a:p>
          <a:p>
            <a:pPr marR="0" algn="l">
              <a:buFont typeface="Lucida Sans Unicode" pitchFamily="34" charset="0"/>
              <a:buAutoNum type="arabicPeriod"/>
              <a:defRPr/>
            </a:pPr>
            <a:endParaRPr lang="pl-PL" sz="1600" dirty="0">
              <a:solidFill>
                <a:schemeClr val="tx1"/>
              </a:solidFill>
              <a:cs typeface="Arial" charset="0"/>
            </a:endParaRPr>
          </a:p>
          <a:p>
            <a:pPr marR="0">
              <a:defRPr/>
            </a:pPr>
            <a:br>
              <a:rPr lang="pl-PL" sz="1600" dirty="0">
                <a:solidFill>
                  <a:schemeClr val="tx1"/>
                </a:solidFill>
                <a:cs typeface="Arial" charset="0"/>
              </a:rPr>
            </a:br>
            <a:endParaRPr lang="pl-PL" sz="1600" dirty="0">
              <a:solidFill>
                <a:schemeClr val="tx1"/>
              </a:solidFill>
              <a:cs typeface="Arial" charset="0"/>
            </a:endParaRPr>
          </a:p>
          <a:p>
            <a:pPr marR="0" algn="l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pl-PL" altLang="pl-PL" sz="1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1946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3789363"/>
            <a:ext cx="2352675" cy="244792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l-PL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Pracujemy w parach</a:t>
            </a:r>
          </a:p>
        </p:txBody>
      </p:sp>
      <p:pic>
        <p:nvPicPr>
          <p:cNvPr id="20483" name="Picture 5" descr="C:\Users\Kaliszewscy\Desktop\Zdjęcia sieć 2018\20180507_160042(0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62025" y="1725613"/>
            <a:ext cx="3028950" cy="4038600"/>
          </a:xfr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20484" name="Picture 6" descr="C:\Users\Kaliszewscy\Desktop\Zdjęcia sieć 2018\20180507_1601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263" y="1700213"/>
            <a:ext cx="3028950" cy="4038600"/>
          </a:xfrm>
          <a:ln w="381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pl-PL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Dzielimy się swoją wiedzą i doświadczeniem</a:t>
            </a:r>
          </a:p>
        </p:txBody>
      </p:sp>
      <p:pic>
        <p:nvPicPr>
          <p:cNvPr id="21507" name="Picture 5" descr="C:\Users\Kaliszewscy\Desktop\Zdjęcia sieć 2018\20180507_1601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25858"/>
          <a:stretch>
            <a:fillRect/>
          </a:stretch>
        </p:blipFill>
        <p:spPr>
          <a:xfrm>
            <a:off x="207963" y="1484313"/>
            <a:ext cx="2347912" cy="4248150"/>
          </a:xfr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21508" name="Picture 5" descr="C:\Users\Kaliszewscy\Desktop\Zdjęcia sieć 2018\20180507_160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20338" b="18906"/>
          <a:stretch>
            <a:fillRect/>
          </a:stretch>
        </p:blipFill>
        <p:spPr>
          <a:xfrm>
            <a:off x="6011863" y="1557338"/>
            <a:ext cx="2359025" cy="4248150"/>
          </a:xfr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21509" name="Picture 6" descr="C:\Users\Kaliszewscy\Desktop\Zdjęcia sieć 2018\20180507_160028.jpg"/>
          <p:cNvPicPr>
            <a:picLocks noChangeAspect="1" noChangeArrowheads="1"/>
          </p:cNvPicPr>
          <p:nvPr/>
        </p:nvPicPr>
        <p:blipFill>
          <a:blip r:embed="rId4" cstate="print"/>
          <a:srcRect t="25526" b="13393"/>
          <a:stretch>
            <a:fillRect/>
          </a:stretch>
        </p:blipFill>
        <p:spPr bwMode="auto">
          <a:xfrm>
            <a:off x="2987675" y="1557338"/>
            <a:ext cx="2592388" cy="424815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l-PL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Redagujemy plan spotkania z rodzicami</a:t>
            </a:r>
          </a:p>
        </p:txBody>
      </p:sp>
      <p:pic>
        <p:nvPicPr>
          <p:cNvPr id="22531" name="Picture 23" descr="C:\Users\Kaliszewscy\Desktop\Zdjęcia sieć 2018\20180507_1603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38612"/>
          <a:stretch>
            <a:fillRect/>
          </a:stretch>
        </p:blipFill>
        <p:spPr>
          <a:xfrm>
            <a:off x="384175" y="1628775"/>
            <a:ext cx="3606800" cy="3887788"/>
          </a:xfrm>
          <a:ln w="57150">
            <a:solidFill>
              <a:schemeClr val="accent2">
                <a:lumMod val="50000"/>
              </a:schemeClr>
            </a:solidFill>
          </a:ln>
        </p:spPr>
      </p:pic>
      <p:pic>
        <p:nvPicPr>
          <p:cNvPr id="22532" name="Picture 24" descr="C:\Users\Kaliszewscy\Desktop\Zdjęcia sieć 2018\20180507_1603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13248"/>
          <a:stretch>
            <a:fillRect/>
          </a:stretch>
        </p:blipFill>
        <p:spPr>
          <a:xfrm>
            <a:off x="4932363" y="1628775"/>
            <a:ext cx="3249612" cy="3887788"/>
          </a:xfrm>
          <a:ln w="5715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Rozmowa nauczyciela z rodzicem – odgrywanie scenek. Dobre rady eksperta</a:t>
            </a:r>
          </a:p>
        </p:txBody>
      </p:sp>
      <p:pic>
        <p:nvPicPr>
          <p:cNvPr id="23555" name="Picture 5" descr="C:\Users\Kaliszewscy\Desktop\Zdjęcia sieć 2018\20180507_1635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62025" y="1725613"/>
            <a:ext cx="3028950" cy="4038600"/>
          </a:xfrm>
          <a:ln w="57150">
            <a:solidFill>
              <a:schemeClr val="accent2">
                <a:lumMod val="50000"/>
              </a:schemeClr>
            </a:solidFill>
          </a:ln>
        </p:spPr>
      </p:pic>
      <p:pic>
        <p:nvPicPr>
          <p:cNvPr id="23556" name="Picture 7" descr="C:\Users\Kaliszewscy\Desktop\Zdjęcia sieć 2018\20180507_1707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53025" y="1725613"/>
            <a:ext cx="3028950" cy="4038600"/>
          </a:xfrm>
          <a:ln w="5715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l-PL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Praca indywidualna- analiza przypadku </a:t>
            </a:r>
          </a:p>
        </p:txBody>
      </p:sp>
      <p:pic>
        <p:nvPicPr>
          <p:cNvPr id="24579" name="Picture 3" descr="C:\Users\Kaliszewscy\Desktop\Zdjęcia sieć 2018\20180507_1728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5313" y="1412875"/>
            <a:ext cx="2105025" cy="4103688"/>
          </a:xfr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24580" name="Picture 4" descr="C:\Users\Kaliszewscy\Desktop\Zdjęcia sieć 2018\20180507_1729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7692" r="25641" b="13333"/>
          <a:stretch>
            <a:fillRect/>
          </a:stretch>
        </p:blipFill>
        <p:spPr>
          <a:xfrm>
            <a:off x="3132138" y="1412875"/>
            <a:ext cx="2303462" cy="4103688"/>
          </a:xfr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24581" name="Picture 7" descr="C:\Users\Kaliszewscy\Desktop\Zdjęcia sieć 2018\20180507_172923.jpg"/>
          <p:cNvPicPr>
            <a:picLocks noChangeAspect="1" noChangeArrowheads="1"/>
          </p:cNvPicPr>
          <p:nvPr/>
        </p:nvPicPr>
        <p:blipFill>
          <a:blip r:embed="rId4" cstate="print"/>
          <a:srcRect l="30730"/>
          <a:stretch>
            <a:fillRect/>
          </a:stretch>
        </p:blipFill>
        <p:spPr bwMode="auto">
          <a:xfrm>
            <a:off x="5940425" y="1412875"/>
            <a:ext cx="2363788" cy="4103688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l-PL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Praca indywidualna- analiza przypadku</a:t>
            </a:r>
          </a:p>
        </p:txBody>
      </p:sp>
      <p:pic>
        <p:nvPicPr>
          <p:cNvPr id="25603" name="Picture 2" descr="C:\Users\Kaliszewscy\Desktop\Zdjęcia sieć 2018\20180507_1729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181" b="15874"/>
          <a:stretch>
            <a:fillRect/>
          </a:stretch>
        </p:blipFill>
        <p:spPr>
          <a:xfrm>
            <a:off x="107950" y="1484313"/>
            <a:ext cx="2663825" cy="4397375"/>
          </a:xfr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25604" name="Picture 5" descr="C:\Users\Kaliszewscy\Desktop\Zdjęcia sieć 2018\20180507_173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058400" y="-754380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 descr="C:\Users\Kaliszewscy\Desktop\Zdjęcia sieć 2018\20180507_173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1484313"/>
            <a:ext cx="2663825" cy="4321175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5606" name="Picture 10" descr="C:\Users\Kaliszewscy\Desktop\Zdjęcia sieć 2018\20180507_173032.jpg"/>
          <p:cNvPicPr>
            <a:picLocks noChangeAspect="1" noChangeArrowheads="1"/>
          </p:cNvPicPr>
          <p:nvPr/>
        </p:nvPicPr>
        <p:blipFill>
          <a:blip r:embed="rId5" cstate="print"/>
          <a:srcRect t="8955" b="16418"/>
          <a:stretch>
            <a:fillRect/>
          </a:stretch>
        </p:blipFill>
        <p:spPr bwMode="auto">
          <a:xfrm>
            <a:off x="6300788" y="1484313"/>
            <a:ext cx="2663825" cy="4321175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ctrTitle"/>
          </p:nvPr>
        </p:nvSpPr>
        <p:spPr>
          <a:xfrm>
            <a:off x="395536" y="116632"/>
            <a:ext cx="8280920" cy="2232248"/>
          </a:xfrm>
        </p:spPr>
        <p:txBody>
          <a:bodyPr wrap="square" lIns="45700" tIns="45700" rIns="45700" bIns="45700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00B050"/>
              </a:buClr>
              <a:buSzPct val="25000"/>
              <a:defRPr/>
            </a:pP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  <a:t> </a:t>
            </a: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pl-PL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pl-PL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pl-PL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pl-PL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pl-PL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pl-PL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pl-PL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pl-PL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r>
              <a:rPr lang="pl-PL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Pierwsze spotkanie</a:t>
            </a:r>
            <a:br>
              <a:rPr lang="pl-PL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r>
              <a:rPr lang="en-US" sz="20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Sieć</a:t>
            </a:r>
            <a:r>
              <a:rPr lang="en-U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współpracy</a:t>
            </a:r>
            <a:r>
              <a:rPr lang="en-U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i</a:t>
            </a:r>
            <a:r>
              <a:rPr lang="en-U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samokształcenia</a:t>
            </a:r>
            <a:r>
              <a:rPr lang="en-U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nauczycieli-wychowawców</a:t>
            </a:r>
            <a:r>
              <a:rPr lang="en-U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br>
              <a:rPr lang="en-U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</a:br>
            <a:r>
              <a:rPr lang="en-US" sz="20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i</a:t>
            </a:r>
            <a:r>
              <a:rPr lang="en-U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pedagogów</a:t>
            </a:r>
            <a:r>
              <a:rPr lang="en-U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szkolnych</a:t>
            </a:r>
            <a:r>
              <a:rPr lang="en-U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. </a:t>
            </a:r>
            <a:br>
              <a:rPr lang="en-U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</a:br>
            <a:r>
              <a:rPr lang="en-U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Wars</a:t>
            </a:r>
            <a:r>
              <a:rPr lang="pl-PL" sz="20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ztat</a:t>
            </a:r>
            <a:r>
              <a:rPr lang="pl-PL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organizacyjno- diagnostyczny</a:t>
            </a:r>
            <a:br>
              <a:rPr lang="pl-PL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pl-PL" sz="20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23 kwietnia 2018 r.</a:t>
            </a:r>
            <a:br>
              <a:rPr lang="pl-PL" sz="20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pl-PL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Koordynator: Krystyna Kaliszewska</a:t>
            </a: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endParaRPr lang="en-US" sz="2500" i="1" dirty="0">
              <a:solidFill>
                <a:srgbClr val="00B05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8435" name="Shape 128"/>
          <p:cNvSpPr>
            <a:spLocks noGrp="1"/>
          </p:cNvSpPr>
          <p:nvPr>
            <p:ph type="subTitle" idx="1"/>
          </p:nvPr>
        </p:nvSpPr>
        <p:spPr>
          <a:xfrm>
            <a:off x="395288" y="2133600"/>
            <a:ext cx="8497887" cy="4175125"/>
          </a:xfrm>
        </p:spPr>
        <p:txBody>
          <a:bodyPr lIns="182875" tIns="0" rIns="91425" bIns="45700"/>
          <a:lstStyle/>
          <a:p>
            <a:pPr marL="36513" marR="0" algn="l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pl-PL" altLang="pl-PL" sz="2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Program:</a:t>
            </a:r>
          </a:p>
          <a:p>
            <a:pPr marL="36513" marR="0" algn="l" eaLnBrk="1" hangingPunct="1">
              <a:lnSpc>
                <a:spcPct val="150000"/>
              </a:lnSpc>
              <a:spcBef>
                <a:spcPct val="0"/>
              </a:spcBef>
              <a:buFont typeface="Lucida Sans Unicode" pitchFamily="34" charset="0"/>
              <a:buAutoNum type="arabicPeriod"/>
              <a:defRPr/>
            </a:pPr>
            <a:r>
              <a:rPr lang="pl-PL" altLang="pl-PL" sz="2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Co to jest sieć?</a:t>
            </a:r>
          </a:p>
          <a:p>
            <a:pPr marL="36513" marR="0" algn="l" eaLnBrk="1" hangingPunct="1">
              <a:lnSpc>
                <a:spcPct val="150000"/>
              </a:lnSpc>
              <a:spcBef>
                <a:spcPct val="0"/>
              </a:spcBef>
              <a:buFont typeface="Lucida Sans Unicode" pitchFamily="34" charset="0"/>
              <a:buAutoNum type="arabicPeriod"/>
              <a:defRPr/>
            </a:pPr>
            <a:r>
              <a:rPr lang="pl-PL" altLang="pl-PL" sz="2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Zajęcia integracyjne – nauczyciel-pedagog refleksyjny praktyk</a:t>
            </a:r>
          </a:p>
          <a:p>
            <a:pPr marL="36513" marR="0" algn="l" eaLnBrk="1" hangingPunct="1">
              <a:lnSpc>
                <a:spcPct val="150000"/>
              </a:lnSpc>
              <a:spcBef>
                <a:spcPct val="0"/>
              </a:spcBef>
              <a:buFont typeface="Lucida Sans Unicode" pitchFamily="34" charset="0"/>
              <a:buAutoNum type="arabicPeriod"/>
              <a:defRPr/>
            </a:pPr>
            <a:r>
              <a:rPr lang="pl-PL" altLang="pl-PL" sz="2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Rozpoznanie zasobów i potrzeb</a:t>
            </a:r>
          </a:p>
          <a:p>
            <a:pPr marL="36513" marR="0" algn="l" eaLnBrk="1" hangingPunct="1">
              <a:lnSpc>
                <a:spcPct val="150000"/>
              </a:lnSpc>
              <a:spcBef>
                <a:spcPct val="0"/>
              </a:spcBef>
              <a:buFont typeface="Lucida Sans Unicode" pitchFamily="34" charset="0"/>
              <a:buAutoNum type="arabicPeriod"/>
              <a:defRPr/>
            </a:pPr>
            <a:r>
              <a:rPr lang="pl-PL" altLang="pl-PL" sz="2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Ustalenie obszaru tematycznego oraz harmonogramu pracy</a:t>
            </a:r>
          </a:p>
          <a:p>
            <a:pPr marL="36513" marR="0" algn="l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pl-PL" altLang="pl-PL" sz="2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  i działań w sieci</a:t>
            </a:r>
          </a:p>
          <a:p>
            <a:pPr marL="36513" marR="0" indent="-11113" algn="ctr">
              <a:spcBef>
                <a:spcPct val="0"/>
              </a:spcBef>
              <a:buSzPct val="25000"/>
              <a:buFont typeface="Noto Sans Symbols"/>
              <a:buNone/>
              <a:defRPr/>
            </a:pPr>
            <a:endParaRPr lang="pl-PL" sz="2000" dirty="0">
              <a:solidFill>
                <a:srgbClr val="78766F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ctrTitle"/>
          </p:nvPr>
        </p:nvSpPr>
        <p:spPr>
          <a:xfrm>
            <a:off x="395536" y="116632"/>
            <a:ext cx="8280920" cy="2232248"/>
          </a:xfrm>
        </p:spPr>
        <p:txBody>
          <a:bodyPr wrap="square" lIns="45700" tIns="45700" rIns="45700" bIns="45700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00B050"/>
              </a:buClr>
              <a:buSzPct val="25000"/>
              <a:defRPr/>
            </a:pP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  <a:t> </a:t>
            </a: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pl-PL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pl-PL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pl-PL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pl-PL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pl-PL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r>
              <a:rPr lang="pl-PL" sz="2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Trzecie spotkanie</a:t>
            </a:r>
            <a:br>
              <a:rPr lang="pl-PL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r>
              <a:rPr lang="en-US" sz="20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Sieć</a:t>
            </a:r>
            <a:r>
              <a:rPr lang="en-U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współpracy</a:t>
            </a:r>
            <a:r>
              <a:rPr lang="en-U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i</a:t>
            </a:r>
            <a:r>
              <a:rPr lang="en-U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samokształcenia</a:t>
            </a:r>
            <a:r>
              <a:rPr lang="en-U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nauczycieli-wychowawców</a:t>
            </a:r>
            <a:r>
              <a:rPr lang="en-U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br>
              <a:rPr lang="en-U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</a:br>
            <a:r>
              <a:rPr lang="en-US" sz="20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i</a:t>
            </a:r>
            <a:r>
              <a:rPr lang="en-U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pedagogów</a:t>
            </a:r>
            <a:r>
              <a:rPr lang="en-U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szkolnych</a:t>
            </a:r>
            <a:r>
              <a:rPr lang="en-U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. </a:t>
            </a:r>
            <a:br>
              <a:rPr lang="en-U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</a:br>
            <a:r>
              <a:rPr lang="en-U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Wars</a:t>
            </a:r>
            <a:r>
              <a:rPr lang="pl-PL" sz="20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ztat</a:t>
            </a:r>
            <a:r>
              <a:rPr lang="pl-PL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: </a:t>
            </a:r>
            <a:r>
              <a:rPr lang="pl-PL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Arial"/>
              </a:rPr>
              <a:t> Asertywność w kontaktach z rodzicami</a:t>
            </a:r>
            <a:br>
              <a:rPr lang="pl-PL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Arial"/>
              </a:rPr>
            </a:br>
            <a:r>
              <a:rPr lang="pl-PL" sz="20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7 czerwca 2018 r.</a:t>
            </a:r>
            <a:br>
              <a:rPr lang="pl-PL" sz="20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pl-PL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Ekspert: </a:t>
            </a:r>
            <a:r>
              <a:rPr lang="pt-BR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Emilia Sygulska </a:t>
            </a: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endParaRPr lang="en-US" sz="2500" i="1" dirty="0">
              <a:solidFill>
                <a:srgbClr val="00B05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6627" name="Shape 128"/>
          <p:cNvSpPr>
            <a:spLocks noGrp="1"/>
          </p:cNvSpPr>
          <p:nvPr>
            <p:ph type="subTitle" idx="1"/>
          </p:nvPr>
        </p:nvSpPr>
        <p:spPr>
          <a:xfrm>
            <a:off x="395288" y="2636838"/>
            <a:ext cx="8497887" cy="3671887"/>
          </a:xfrm>
        </p:spPr>
        <p:txBody>
          <a:bodyPr lIns="182875" tIns="0" rIns="91425" bIns="45700"/>
          <a:lstStyle/>
          <a:p>
            <a:pPr marL="36513" marR="0" indent="-11113" algn="ctr">
              <a:spcBef>
                <a:spcPct val="0"/>
              </a:spcBef>
              <a:buSzPct val="25000"/>
              <a:buFont typeface="Noto Sans Symbols"/>
              <a:buNone/>
            </a:pPr>
            <a:endParaRPr lang="pl-PL" sz="2000">
              <a:solidFill>
                <a:srgbClr val="78766F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pic>
        <p:nvPicPr>
          <p:cNvPr id="7172" name="Shape 129" descr="C:\Users\User\Desktop\Sieć 17.05 2016\images.jpg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4365625"/>
            <a:ext cx="2232025" cy="1655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3" name="Shape 130" descr="C:\Users\User\Desktop\Sieć 17.05 2016\HIS-LK12C.jpg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93096"/>
            <a:ext cx="2303462" cy="1728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4" name="Shape 131" descr="C:\Users\User\Desktop\Sieć 17.05 2016\51371560-drawing-network-business.jpg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924175"/>
            <a:ext cx="2447925" cy="2449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ytuł 1"/>
          <p:cNvSpPr>
            <a:spLocks noGrp="1"/>
          </p:cNvSpPr>
          <p:nvPr>
            <p:ph type="ctrTitle"/>
          </p:nvPr>
        </p:nvSpPr>
        <p:spPr>
          <a:xfrm>
            <a:off x="971550" y="260350"/>
            <a:ext cx="7704138" cy="5048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Program warsztatu</a:t>
            </a:r>
          </a:p>
        </p:txBody>
      </p:sp>
      <p:sp>
        <p:nvSpPr>
          <p:cNvPr id="7171" name="Podtytuł 2"/>
          <p:cNvSpPr>
            <a:spLocks noGrp="1"/>
          </p:cNvSpPr>
          <p:nvPr>
            <p:ph type="subTitle" idx="1"/>
          </p:nvPr>
        </p:nvSpPr>
        <p:spPr>
          <a:xfrm>
            <a:off x="250825" y="908050"/>
            <a:ext cx="8351838" cy="5113338"/>
          </a:xfrm>
        </p:spPr>
        <p:txBody>
          <a:bodyPr/>
          <a:lstStyle/>
          <a:p>
            <a:pPr marR="0" algn="l">
              <a:defRPr/>
            </a:pPr>
            <a:r>
              <a:rPr lang="pl-PL" altLang="pl-PL" sz="1600" dirty="0">
                <a:solidFill>
                  <a:schemeClr val="tx1"/>
                </a:solidFill>
                <a:cs typeface="Arial" charset="0"/>
              </a:rPr>
              <a:t> </a:t>
            </a:r>
            <a:endParaRPr lang="pl-PL" sz="1600" dirty="0">
              <a:solidFill>
                <a:schemeClr val="tx1"/>
              </a:solidFill>
              <a:cs typeface="Arial" charset="0"/>
            </a:endParaRPr>
          </a:p>
          <a:p>
            <a:pPr marL="342900" marR="0" indent="-342900" algn="l">
              <a:buFont typeface="+mj-lt"/>
              <a:buAutoNum type="arabicPeriod"/>
              <a:defRPr/>
            </a:pPr>
            <a:r>
              <a:rPr lang="pl-PL" sz="1600" dirty="0">
                <a:solidFill>
                  <a:schemeClr val="tx1"/>
                </a:solidFill>
                <a:cs typeface="Arial" charset="0"/>
              </a:rPr>
              <a:t>Powtórzenie treści z poprzednich warsztatów</a:t>
            </a:r>
          </a:p>
          <a:p>
            <a:pPr marL="342900" marR="0" indent="-342900" algn="l">
              <a:buFont typeface="+mj-lt"/>
              <a:buAutoNum type="arabicPeriod"/>
              <a:defRPr/>
            </a:pPr>
            <a:r>
              <a:rPr lang="pl-PL" sz="1600" dirty="0">
                <a:solidFill>
                  <a:schemeClr val="tx1"/>
                </a:solidFill>
                <a:cs typeface="Arial" charset="0"/>
              </a:rPr>
              <a:t>Asertywność w kontaktach z rodzicami</a:t>
            </a:r>
          </a:p>
          <a:p>
            <a:pPr marL="342900" marR="0" indent="-342900" algn="l">
              <a:buFont typeface="+mj-lt"/>
              <a:buAutoNum type="arabicPeriod"/>
              <a:defRPr/>
            </a:pPr>
            <a:r>
              <a:rPr lang="pl-PL" sz="1600" dirty="0">
                <a:solidFill>
                  <a:schemeClr val="tx1"/>
                </a:solidFill>
                <a:cs typeface="Arial" charset="0"/>
              </a:rPr>
              <a:t>Asertywna odmowa</a:t>
            </a:r>
          </a:p>
          <a:p>
            <a:pPr marL="342900" marR="0" indent="-342900" algn="l">
              <a:buFont typeface="+mj-lt"/>
              <a:buAutoNum type="arabicPeriod"/>
              <a:defRPr/>
            </a:pPr>
            <a:r>
              <a:rPr lang="pl-PL" sz="1600" dirty="0">
                <a:solidFill>
                  <a:schemeClr val="tx1"/>
                </a:solidFill>
                <a:cs typeface="Arial" charset="0"/>
              </a:rPr>
              <a:t>Formułowanie oczekiwań</a:t>
            </a:r>
          </a:p>
          <a:p>
            <a:pPr marL="342900" marR="0" indent="-342900" algn="l">
              <a:buFont typeface="+mj-lt"/>
              <a:buAutoNum type="arabicPeriod"/>
              <a:defRPr/>
            </a:pPr>
            <a:r>
              <a:rPr lang="pl-PL" sz="1600" dirty="0">
                <a:solidFill>
                  <a:schemeClr val="tx1"/>
                </a:solidFill>
                <a:cs typeface="Arial" charset="0"/>
              </a:rPr>
              <a:t>Przyjmowanie krytyki</a:t>
            </a:r>
          </a:p>
          <a:p>
            <a:pPr marL="342900" marR="0" indent="-342900" algn="l">
              <a:buFont typeface="+mj-lt"/>
              <a:buAutoNum type="arabicPeriod"/>
              <a:defRPr/>
            </a:pPr>
            <a:r>
              <a:rPr lang="pl-PL" sz="1600" dirty="0">
                <a:solidFill>
                  <a:schemeClr val="tx1"/>
                </a:solidFill>
                <a:cs typeface="Arial" charset="0"/>
              </a:rPr>
              <a:t>Wyzwania w kontaktach z rodzicami</a:t>
            </a:r>
          </a:p>
          <a:p>
            <a:pPr marL="342900" marR="0" indent="-342900" algn="l"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tx1"/>
                </a:solidFill>
                <a:cs typeface="Arial" charset="0"/>
              </a:rPr>
              <a:t>Rozwiedzieni rodzice</a:t>
            </a:r>
          </a:p>
          <a:p>
            <a:pPr marL="342900" marR="0" indent="-342900" algn="l"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tx1"/>
                </a:solidFill>
                <a:cs typeface="Arial" charset="0"/>
              </a:rPr>
              <a:t>Rozmowy o seksualności</a:t>
            </a:r>
          </a:p>
          <a:p>
            <a:pPr marL="342900" marR="0" indent="-342900" algn="l"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tx1"/>
                </a:solidFill>
                <a:cs typeface="Arial" charset="0"/>
              </a:rPr>
              <a:t>Rodzic- nauczyciel</a:t>
            </a:r>
          </a:p>
          <a:p>
            <a:pPr marL="342900" marR="0" indent="-342900" algn="l">
              <a:defRPr/>
            </a:pPr>
            <a:r>
              <a:rPr lang="pl-PL" sz="1100" dirty="0">
                <a:solidFill>
                  <a:srgbClr val="0070C0"/>
                </a:solidFill>
                <a:cs typeface="Arial" charset="0"/>
              </a:rPr>
              <a:t>7</a:t>
            </a:r>
            <a:r>
              <a:rPr lang="pl-PL" sz="1600" dirty="0">
                <a:solidFill>
                  <a:schemeClr val="tx1"/>
                </a:solidFill>
                <a:cs typeface="Arial" charset="0"/>
              </a:rPr>
              <a:t>.    Kontakty z rodzicami- złote rady</a:t>
            </a:r>
          </a:p>
          <a:p>
            <a:pPr marL="342900" marR="0" indent="-342900" algn="l">
              <a:defRPr/>
            </a:pPr>
            <a:endParaRPr lang="pl-PL" sz="1600" dirty="0">
              <a:solidFill>
                <a:schemeClr val="tx1"/>
              </a:solidFill>
              <a:cs typeface="Arial" charset="0"/>
            </a:endParaRPr>
          </a:p>
          <a:p>
            <a:pPr marL="342900" marR="0" indent="-342900" algn="l">
              <a:buFont typeface="+mj-lt"/>
              <a:buAutoNum type="arabicPeriod"/>
              <a:defRPr/>
            </a:pPr>
            <a:endParaRPr lang="pl-PL" sz="1600" dirty="0">
              <a:solidFill>
                <a:schemeClr val="tx1"/>
              </a:solidFill>
              <a:cs typeface="Arial" charset="0"/>
            </a:endParaRPr>
          </a:p>
          <a:p>
            <a:pPr marL="342900" marR="0" indent="-342900" algn="l">
              <a:buFont typeface="+mj-lt"/>
              <a:buAutoNum type="arabicPeriod"/>
              <a:defRPr/>
            </a:pPr>
            <a:endParaRPr lang="pl-PL" sz="1600" dirty="0">
              <a:solidFill>
                <a:schemeClr val="tx1"/>
              </a:solidFill>
              <a:cs typeface="Arial" charset="0"/>
            </a:endParaRPr>
          </a:p>
          <a:p>
            <a:pPr marR="0" algn="l">
              <a:buFont typeface="Lucida Sans Unicode" pitchFamily="34" charset="0"/>
              <a:buAutoNum type="arabicPeriod"/>
              <a:defRPr/>
            </a:pPr>
            <a:endParaRPr lang="pl-PL" sz="1600" dirty="0">
              <a:solidFill>
                <a:schemeClr val="tx1"/>
              </a:solidFill>
              <a:cs typeface="Arial" charset="0"/>
            </a:endParaRPr>
          </a:p>
          <a:p>
            <a:pPr marR="0" algn="l">
              <a:buFont typeface="Lucida Sans Unicode" pitchFamily="34" charset="0"/>
              <a:buAutoNum type="arabicPeriod"/>
              <a:defRPr/>
            </a:pPr>
            <a:endParaRPr lang="pl-PL" sz="1600" dirty="0">
              <a:solidFill>
                <a:schemeClr val="tx1"/>
              </a:solidFill>
              <a:cs typeface="Arial" charset="0"/>
            </a:endParaRPr>
          </a:p>
          <a:p>
            <a:pPr marR="0">
              <a:defRPr/>
            </a:pPr>
            <a:br>
              <a:rPr lang="pl-PL" sz="1600" dirty="0">
                <a:solidFill>
                  <a:schemeClr val="tx1"/>
                </a:solidFill>
                <a:cs typeface="Arial" charset="0"/>
              </a:rPr>
            </a:br>
            <a:endParaRPr lang="pl-PL" sz="1600" dirty="0">
              <a:solidFill>
                <a:schemeClr val="tx1"/>
              </a:solidFill>
              <a:cs typeface="Arial" charset="0"/>
            </a:endParaRPr>
          </a:p>
          <a:p>
            <a:pPr marR="0" algn="l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pl-PL" altLang="pl-PL" sz="1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819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1196752"/>
            <a:ext cx="2352675" cy="3024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l-PL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Powtórka z poprzednich warsztatów</a:t>
            </a:r>
          </a:p>
        </p:txBody>
      </p:sp>
      <p:pic>
        <p:nvPicPr>
          <p:cNvPr id="922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462755" y="1912044"/>
            <a:ext cx="4464495" cy="3465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81" b="4459"/>
          <a:stretch>
            <a:fillRect/>
          </a:stretch>
        </p:blipFill>
        <p:spPr>
          <a:xfrm>
            <a:off x="4970264" y="1484784"/>
            <a:ext cx="3394472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pl-PL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Opis zachowania czy ocena?</a:t>
            </a:r>
          </a:p>
        </p:txBody>
      </p:sp>
      <p:pic>
        <p:nvPicPr>
          <p:cNvPr id="10243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9463" y="1481138"/>
            <a:ext cx="3394075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4" name="Picture 7" descr="C:\Users\Kaliszewscy\Desktop\Zdjęcia wychowawcy 7.06\20180607_1559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53025" y="1556792"/>
            <a:ext cx="3155566" cy="4207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l-PL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Asertywność w kontaktach z rodzicami</a:t>
            </a:r>
          </a:p>
        </p:txBody>
      </p:sp>
      <p:pic>
        <p:nvPicPr>
          <p:cNvPr id="11267" name="Picture 5" descr="C:\Users\Kaliszewscy\Desktop\Zdjęcia wychowawcy 7.06\20180607_1513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62025" y="1725613"/>
            <a:ext cx="302895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8" name="Picture 6" descr="C:\Users\Kaliszewscy\Desktop\Zdjęcia wychowawcy 7.06\20180607_1513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20071" y="1725612"/>
            <a:ext cx="3100703" cy="4134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l-PL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</a:p>
        </p:txBody>
      </p:sp>
      <p:pic>
        <p:nvPicPr>
          <p:cNvPr id="12292" name="Picture 6" descr="C:\Users\Kaliszewscy\Desktop\Zdjęcia wychowawcy 7.06\20180607_1513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62025" y="1725613"/>
            <a:ext cx="302895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3" name="Picture 7" descr="C:\Users\Kaliszewscy\Desktop\Zdjęcia wychowawcy 7.06\20180607_1526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53025" y="1725613"/>
            <a:ext cx="302895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pole tekstowe 5"/>
          <p:cNvSpPr txBox="1"/>
          <p:nvPr/>
        </p:nvSpPr>
        <p:spPr>
          <a:xfrm>
            <a:off x="2195513" y="620713"/>
            <a:ext cx="58070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Twórcze rozmowy w podgrupach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l-PL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Praca w grupach</a:t>
            </a:r>
          </a:p>
        </p:txBody>
      </p:sp>
      <p:pic>
        <p:nvPicPr>
          <p:cNvPr id="13315" name="Picture 2" descr="C:\Users\Kaliszewscy\Desktop\Zdjęcia wychowawcy 7.06\20180607_1526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62025" y="1725613"/>
            <a:ext cx="302895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6" name="Picture 3" descr="C:\Users\Kaliszewscy\Desktop\Zdjęcia wychowawcy 7.06\20180607_1526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53025" y="1725613"/>
            <a:ext cx="302895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l-PL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Formułowanie oczekiwań</a:t>
            </a:r>
            <a:endParaRPr lang="pl-PL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9" name="Picture 2" descr="C:\Users\Kaliszewscy\Desktop\Zdjęcia wychowawcy 7.06\20180607_1559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62025" y="1725613"/>
            <a:ext cx="302895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0" name="Picture 3" descr="C:\Users\Kaliszewscy\Desktop\Zdjęcia wychowawcy 7.06\20180607_1559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53025" y="1725613"/>
            <a:ext cx="302895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l-PL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Praca z tekstem</a:t>
            </a:r>
          </a:p>
        </p:txBody>
      </p:sp>
      <p:pic>
        <p:nvPicPr>
          <p:cNvPr id="15363" name="Picture 2" descr="C:\Users\Kaliszewscy\Desktop\Zdjęcia wychowawcy 7.06\20180607_1600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62025" y="1725613"/>
            <a:ext cx="302895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4" name="Picture 3" descr="C:\Users\Kaliszewscy\Desktop\Zdjęcia wychowawcy 7.06\20180607_160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53025" y="1725613"/>
            <a:ext cx="302895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l-PL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Dzielimy się swoimi wnioskami z pracy indywidualnej</a:t>
            </a:r>
          </a:p>
        </p:txBody>
      </p:sp>
      <p:pic>
        <p:nvPicPr>
          <p:cNvPr id="16387" name="Picture 2" descr="C:\Users\Kaliszewscy\Desktop\Zdjęcia wychowawcy 7.06\20180607_1704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62025" y="1725613"/>
            <a:ext cx="302895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8" name="Picture 3" descr="C:\Users\Kaliszewscy\Desktop\Zdjęcia wychowawcy 7.06\20180607_1725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53025" y="1725613"/>
            <a:ext cx="302895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989138"/>
            <a:ext cx="7632700" cy="2643187"/>
          </a:xfrm>
          <a:noFill/>
        </p:spPr>
      </p:pic>
      <p:sp>
        <p:nvSpPr>
          <p:cNvPr id="15362" name="Tytuł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7561262" cy="15113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0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Sieć to przestrzeń, w której uczestnicy mogą skorzystać ze wsparcia merytorycznego i metodycznego oraz otrzymać dostosowaną do swoich potrzeb wiedzę </a:t>
            </a:r>
          </a:p>
        </p:txBody>
      </p:sp>
      <p:sp>
        <p:nvSpPr>
          <p:cNvPr id="8196" name="Prostokąt 4"/>
          <p:cNvSpPr>
            <a:spLocks noChangeArrowheads="1"/>
          </p:cNvSpPr>
          <p:nvPr/>
        </p:nvSpPr>
        <p:spPr bwMode="auto">
          <a:xfrm>
            <a:off x="107950" y="4941888"/>
            <a:ext cx="8856663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altLang="pl-PL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Jedną z zasad obowiązujących uczestników sieci: </a:t>
            </a:r>
          </a:p>
          <a:p>
            <a:pPr algn="ctr" eaLnBrk="1" hangingPunct="1">
              <a:defRPr/>
            </a:pPr>
            <a:r>
              <a:rPr lang="pl-PL" altLang="pl-PL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-Jeśli chcesz coś otrzymać w sieci musisz coś do tej sieci dać od siebie…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l-PL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Słuchamy w skupieniu</a:t>
            </a:r>
          </a:p>
        </p:txBody>
      </p:sp>
      <p:pic>
        <p:nvPicPr>
          <p:cNvPr id="17411" name="Picture 2" descr="C:\Users\Kaliszewscy\Desktop\Zdjęcia wychowawcy 7.06\20180607_1725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62025" y="1725613"/>
            <a:ext cx="302895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2" name="Picture 3" descr="C:\Users\Kaliszewscy\Desktop\Zdjęcia wychowawcy 7.06\20180607_1726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53025" y="1725613"/>
            <a:ext cx="302895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ytuł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064896" cy="19875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r>
              <a:rPr lang="pl-PL" sz="2800" i="1" dirty="0">
                <a:solidFill>
                  <a:srgbClr val="00B050"/>
                </a:solidFill>
                <a:cs typeface="Arial" charset="0"/>
              </a:rPr>
              <a:t> </a:t>
            </a: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r>
              <a:rPr lang="pl-PL" sz="22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Sieć współpracy i samokształcenia nauczycieli-wychowawców </a:t>
            </a:r>
            <a:br>
              <a:rPr lang="pl-PL" sz="22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pl-PL" sz="22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 pedagogów szkolnych. </a:t>
            </a:r>
            <a:br>
              <a:rPr lang="pl-PL" sz="22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pl-PL" sz="22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Czwarte spotkanie 11 września 2018 r.</a:t>
            </a:r>
            <a:br>
              <a:rPr lang="pl-PL" sz="22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pl-PL" sz="22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Temat: Formy współpracy z rodzicami.  Prawa rodziców. Scenariusze spotkań.</a:t>
            </a:r>
            <a:br>
              <a:rPr lang="pl-PL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endParaRPr lang="pl-PL" sz="28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1" name="Podtytuł 2"/>
          <p:cNvSpPr>
            <a:spLocks noGrp="1"/>
          </p:cNvSpPr>
          <p:nvPr>
            <p:ph type="subTitle" idx="1"/>
          </p:nvPr>
        </p:nvSpPr>
        <p:spPr>
          <a:xfrm>
            <a:off x="468313" y="2492375"/>
            <a:ext cx="8424862" cy="4032250"/>
          </a:xfrm>
        </p:spPr>
        <p:txBody>
          <a:bodyPr/>
          <a:lstStyle/>
          <a:p>
            <a:pPr marR="0" eaLnBrk="1" hangingPunct="1">
              <a:buFont typeface="Wingdings 2" pitchFamily="18" charset="2"/>
              <a:buNone/>
            </a:pPr>
            <a:endParaRPr lang="pl-PL" altLang="pl-PL" b="1"/>
          </a:p>
        </p:txBody>
      </p:sp>
      <p:pic>
        <p:nvPicPr>
          <p:cNvPr id="37892" name="Picture 3" descr="C:\Users\User\Desktop\Sieć 17.05 2016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4143375"/>
            <a:ext cx="1944688" cy="1905000"/>
          </a:xfrm>
          <a:prstGeom prst="rect">
            <a:avLst/>
          </a:prstGeom>
          <a:solidFill>
            <a:schemeClr val="accent2"/>
          </a:solidFill>
          <a:ln w="55000" cmpd="thickThin" algn="ctr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8132" name="Picture 4" descr="C:\Users\User\Desktop\Sieć 17.05 2016\HIS-LK12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225925"/>
            <a:ext cx="2159000" cy="179387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48133" name="Picture 5" descr="C:\Users\User\Desktop\Sieć 17.05 2016\51371560-drawing-network-busine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924175"/>
            <a:ext cx="2303463" cy="187325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04856" cy="100811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Program</a:t>
            </a:r>
          </a:p>
        </p:txBody>
      </p:sp>
      <p:sp>
        <p:nvSpPr>
          <p:cNvPr id="38915" name="Podtytuł 2"/>
          <p:cNvSpPr>
            <a:spLocks noGrp="1"/>
          </p:cNvSpPr>
          <p:nvPr>
            <p:ph type="subTitle" idx="1"/>
          </p:nvPr>
        </p:nvSpPr>
        <p:spPr>
          <a:xfrm>
            <a:off x="468313" y="1484313"/>
            <a:ext cx="8496300" cy="4105275"/>
          </a:xfrm>
        </p:spPr>
        <p:txBody>
          <a:bodyPr/>
          <a:lstStyle/>
          <a:p>
            <a:pPr marL="342900" marR="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>
                <a:solidFill>
                  <a:schemeClr val="tx1"/>
                </a:solidFill>
                <a:cs typeface="Arial" pitchFamily="34" charset="0"/>
              </a:rPr>
              <a:t>Formy współpracy: wiodące, uzupełniające, wspierające;</a:t>
            </a:r>
          </a:p>
          <a:p>
            <a:pPr marL="342900" marR="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>
                <a:solidFill>
                  <a:schemeClr val="tx1"/>
                </a:solidFill>
                <a:cs typeface="Arial" pitchFamily="34" charset="0"/>
              </a:rPr>
              <a:t>Dlaczego szkoły bywają trudne dla rodziców?</a:t>
            </a:r>
          </a:p>
          <a:p>
            <a:pPr marL="342900" marR="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>
                <a:solidFill>
                  <a:schemeClr val="tx1"/>
                </a:solidFill>
                <a:cs typeface="Arial" pitchFamily="34" charset="0"/>
              </a:rPr>
              <a:t>Organizacja i prowadzenie spotkań zbiorowych.</a:t>
            </a:r>
          </a:p>
          <a:p>
            <a:pPr marL="342900" marR="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>
                <a:solidFill>
                  <a:schemeClr val="tx1"/>
                </a:solidFill>
                <a:cs typeface="Arial" pitchFamily="34" charset="0"/>
              </a:rPr>
              <a:t>Scenariusze niekonwencjonalnych zebrań z rodzicami.</a:t>
            </a:r>
          </a:p>
          <a:p>
            <a:pPr marL="342900" marR="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>
                <a:solidFill>
                  <a:schemeClr val="tx1"/>
                </a:solidFill>
                <a:cs typeface="Arial" pitchFamily="34" charset="0"/>
              </a:rPr>
              <a:t>Prawa rodziców.</a:t>
            </a:r>
          </a:p>
          <a:p>
            <a:pPr marL="342900" marR="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>
                <a:solidFill>
                  <a:schemeClr val="tx1"/>
                </a:solidFill>
                <a:cs typeface="Arial" pitchFamily="34" charset="0"/>
              </a:rPr>
              <a:t>Trudny rodzic- jak z nim rozmawiać?</a:t>
            </a:r>
          </a:p>
          <a:p>
            <a:pPr marL="342900" marR="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>
                <a:solidFill>
                  <a:schemeClr val="tx1"/>
                </a:solidFill>
                <a:cs typeface="Arial" pitchFamily="34" charset="0"/>
              </a:rPr>
              <a:t>Prezentacje prelekcji dla rodziców.</a:t>
            </a:r>
          </a:p>
          <a:p>
            <a:pPr marL="342900" marR="0" indent="-342900" algn="l">
              <a:lnSpc>
                <a:spcPct val="150000"/>
              </a:lnSpc>
              <a:buFont typeface="Arial" pitchFamily="34" charset="0"/>
              <a:buChar char="•"/>
            </a:pPr>
            <a:endParaRPr lang="pl-PL" sz="2000">
              <a:solidFill>
                <a:schemeClr val="tx1"/>
              </a:solidFill>
              <a:cs typeface="Arial" pitchFamily="34" charset="0"/>
            </a:endParaRPr>
          </a:p>
          <a:p>
            <a:pPr marL="342900" marR="0" indent="-342900" algn="l">
              <a:lnSpc>
                <a:spcPct val="150000"/>
              </a:lnSpc>
            </a:pPr>
            <a:endParaRPr lang="pl-PL" sz="2000">
              <a:solidFill>
                <a:schemeClr val="tx1"/>
              </a:solidFill>
              <a:cs typeface="Arial" pitchFamily="34" charset="0"/>
            </a:endParaRPr>
          </a:p>
          <a:p>
            <a:pPr marL="342900" marR="0" indent="-342900" algn="l"/>
            <a:endParaRPr lang="pl-PL" sz="3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pl-PL" sz="2000">
                <a:cs typeface="Arial" pitchFamily="34" charset="0"/>
              </a:rPr>
              <a:t>List do rodziców.</a:t>
            </a:r>
          </a:p>
          <a:p>
            <a:pPr>
              <a:lnSpc>
                <a:spcPct val="200000"/>
              </a:lnSpc>
            </a:pPr>
            <a:r>
              <a:rPr lang="pl-PL" sz="2000">
                <a:cs typeface="Arial" pitchFamily="34" charset="0"/>
              </a:rPr>
              <a:t>Przyjazne zawiadomienie.</a:t>
            </a:r>
          </a:p>
          <a:p>
            <a:pPr>
              <a:lnSpc>
                <a:spcPct val="200000"/>
              </a:lnSpc>
            </a:pPr>
            <a:r>
              <a:rPr lang="pl-PL" sz="2000">
                <a:cs typeface="Arial" pitchFamily="34" charset="0"/>
              </a:rPr>
              <a:t>Organizacja spotkania („Ja” „Sala”).</a:t>
            </a:r>
          </a:p>
          <a:p>
            <a:pPr>
              <a:lnSpc>
                <a:spcPct val="200000"/>
              </a:lnSpc>
            </a:pPr>
            <a:r>
              <a:rPr lang="pl-PL" sz="2000">
                <a:cs typeface="Arial" pitchFamily="34" charset="0"/>
              </a:rPr>
              <a:t>Scenariusz pierwszego, drugiego i trzeciego zebrania z rodzicami.</a:t>
            </a:r>
          </a:p>
          <a:p>
            <a:pPr>
              <a:buFont typeface="Wingdings 3" pitchFamily="18" charset="2"/>
              <a:buNone/>
            </a:pPr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l-PL" sz="2800" dirty="0">
                <a:solidFill>
                  <a:schemeClr val="accent2">
                    <a:lumMod val="50000"/>
                  </a:schemeClr>
                </a:solidFill>
                <a:effectLst/>
                <a:cs typeface="Arial" pitchFamily="34" charset="0"/>
              </a:rPr>
              <a:t>Zebrania klasowe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zawartości 1"/>
          <p:cNvSpPr>
            <a:spLocks noGrp="1"/>
          </p:cNvSpPr>
          <p:nvPr>
            <p:ph idx="1"/>
          </p:nvPr>
        </p:nvSpPr>
        <p:spPr>
          <a:xfrm>
            <a:off x="250825" y="908050"/>
            <a:ext cx="8713788" cy="5113338"/>
          </a:xfrm>
        </p:spPr>
        <p:txBody>
          <a:bodyPr/>
          <a:lstStyle/>
          <a:p>
            <a:r>
              <a:rPr lang="pl-PL" sz="1400">
                <a:cs typeface="Arial" pitchFamily="34" charset="0"/>
              </a:rPr>
              <a:t>Ubierz się adekwatnie do sytuacji, to znaczy: skromnie i elegancko. Pamiętaj rodzice oceniają Cię, czy nadajesz się do pracy. </a:t>
            </a:r>
          </a:p>
          <a:p>
            <a:r>
              <a:rPr lang="pl-PL" sz="1400">
                <a:cs typeface="Arial" pitchFamily="34" charset="0"/>
              </a:rPr>
              <a:t>Nawiązuj ze słuchaczami kontakt wzrokowy</a:t>
            </a:r>
          </a:p>
          <a:p>
            <a:r>
              <a:rPr lang="pl-PL" sz="1400">
                <a:cs typeface="Arial" pitchFamily="34" charset="0"/>
              </a:rPr>
              <a:t>Przyjmij naturalną i wyprostowaną postawę ciała.</a:t>
            </a:r>
          </a:p>
          <a:p>
            <a:r>
              <a:rPr lang="pl-PL" sz="1400">
                <a:cs typeface="Arial" pitchFamily="34" charset="0"/>
              </a:rPr>
              <a:t>Wykorzystuj naturalne gesty, eliminując niepotrzebne i nerwowe</a:t>
            </a:r>
          </a:p>
          <a:p>
            <a:r>
              <a:rPr lang="pl-PL" sz="1400">
                <a:cs typeface="Arial" pitchFamily="34" charset="0"/>
              </a:rPr>
              <a:t>Nie odgradzaj się od rodziców barierami typu stół, biurko</a:t>
            </a:r>
          </a:p>
          <a:p>
            <a:r>
              <a:rPr lang="pl-PL" sz="1400">
                <a:cs typeface="Arial" pitchFamily="34" charset="0"/>
              </a:rPr>
              <a:t>Zaaranżuj odpowiednio przestrzeń klasy</a:t>
            </a:r>
          </a:p>
          <a:p>
            <a:r>
              <a:rPr lang="pl-PL" sz="1400">
                <a:cs typeface="Arial" pitchFamily="34" charset="0"/>
              </a:rPr>
              <a:t>Postaraj się, by ton Twojego głosu był możliwie spokojny i ciepły</a:t>
            </a:r>
          </a:p>
          <a:p>
            <a:r>
              <a:rPr lang="pl-PL" sz="1400">
                <a:cs typeface="Arial" pitchFamily="34" charset="0"/>
              </a:rPr>
              <a:t>Nie przyjmuj tonu pouczającego czy pełnego pretensji. Nikt nie lubi być pouczanym czy strofowanym</a:t>
            </a:r>
          </a:p>
          <a:p>
            <a:r>
              <a:rPr lang="pl-PL" sz="1400">
                <a:cs typeface="Arial" pitchFamily="34" charset="0"/>
              </a:rPr>
              <a:t>Traktuj rodziców tak, jakby byli Twoimi gośćmi, nigdy tak, jakby byli podwładnymi, szczególnie jest to ważne podczas pierwszego zebrania. Pamiętaj o przywitaniu, przedstawieniu się rodzicom, zadbaj o miejsce na złożenie palt, dobrze byłoby, gdybyś mogła zaproponować herbatę </a:t>
            </a:r>
          </a:p>
          <a:p>
            <a:r>
              <a:rPr lang="pl-PL" sz="1400">
                <a:cs typeface="Arial" pitchFamily="34" charset="0"/>
              </a:rPr>
              <a:t>Staraj się szczegółowe i ulotne informacje przekazywać na piśmie</a:t>
            </a:r>
          </a:p>
          <a:p>
            <a:r>
              <a:rPr lang="pl-PL" sz="1400">
                <a:cs typeface="Arial" pitchFamily="34" charset="0"/>
              </a:rPr>
              <a:t>Wypisz na tablicy porządek zebrania lub wyraźnie przedstaw na początku spotkania. Określ przewidywany czas zebrania</a:t>
            </a:r>
          </a:p>
          <a:p>
            <a:r>
              <a:rPr lang="pl-PL" sz="1400">
                <a:cs typeface="Arial" pitchFamily="34" charset="0"/>
              </a:rPr>
              <a:t>Podsumuj zebranie formułując wnioski, by utwierdzić rodziców w przekonaniu, że nie był to czas stracony</a:t>
            </a:r>
          </a:p>
          <a:p>
            <a:r>
              <a:rPr lang="pl-PL" sz="1400">
                <a:cs typeface="Arial" pitchFamily="34" charset="0"/>
              </a:rPr>
              <a:t>Pamiętaj o zasadzie, że o sprawach przyjemnych, choć czasem oczywistych też należy mówić</a:t>
            </a:r>
          </a:p>
          <a:p>
            <a:r>
              <a:rPr lang="pl-PL" sz="1400">
                <a:cs typeface="Arial" pitchFamily="34" charset="0"/>
              </a:rPr>
              <a:t>Zachęć rodziców do dyskusji, informacji zwrotnej, aktywności (nie może być tak, abyś tylko Ty mówił)</a:t>
            </a:r>
          </a:p>
          <a:p>
            <a:endParaRPr lang="pl-PL" sz="140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274639"/>
            <a:ext cx="8219256" cy="63408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Drobne rzeczy, które jednak mają znaczenie</a:t>
            </a:r>
            <a:br>
              <a:rPr lang="pl-PL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endParaRPr lang="pl-PL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23850" y="1341438"/>
            <a:ext cx="8712200" cy="4464050"/>
          </a:xfrm>
        </p:spPr>
        <p:txBody>
          <a:bodyPr>
            <a:normAutofit/>
          </a:bodyPr>
          <a:lstStyle/>
          <a:p>
            <a:pPr marL="109728" indent="0">
              <a:buFont typeface="Wingdings 3" pitchFamily="18" charset="2"/>
              <a:buNone/>
              <a:defRPr/>
            </a:pPr>
            <a:r>
              <a:rPr lang="pl-PL" sz="1800" dirty="0">
                <a:cs typeface="Arial" panose="020B0604020202020204" pitchFamily="34" charset="0"/>
              </a:rPr>
              <a:t>1. Zacznij zawsze od tego, co dobre i pozytywne.</a:t>
            </a:r>
          </a:p>
          <a:p>
            <a:pPr marL="109728" indent="0">
              <a:lnSpc>
                <a:spcPct val="150000"/>
              </a:lnSpc>
              <a:buFont typeface="Wingdings 3" pitchFamily="18" charset="2"/>
              <a:buNone/>
              <a:defRPr/>
            </a:pPr>
            <a:r>
              <a:rPr lang="pl-PL" sz="1800" dirty="0">
                <a:cs typeface="Arial" panose="020B0604020202020204" pitchFamily="34" charset="0"/>
              </a:rPr>
              <a:t>2. Przekazuj informacje mające związek z sprawą a nie rób „remanentu”</a:t>
            </a:r>
          </a:p>
          <a:p>
            <a:pPr marL="109728" indent="0">
              <a:lnSpc>
                <a:spcPct val="150000"/>
              </a:lnSpc>
              <a:buFont typeface="Wingdings 3" pitchFamily="18" charset="2"/>
              <a:buNone/>
              <a:defRPr/>
            </a:pPr>
            <a:r>
              <a:rPr lang="pl-PL" sz="1800" dirty="0">
                <a:cs typeface="Arial" panose="020B0604020202020204" pitchFamily="34" charset="0"/>
              </a:rPr>
              <a:t>3. Opracuj z rodzicami plan działania (zaproponuj pomoc nauczycieli, koleżanek itd.)</a:t>
            </a:r>
          </a:p>
          <a:p>
            <a:pPr marL="109728" indent="0">
              <a:lnSpc>
                <a:spcPct val="150000"/>
              </a:lnSpc>
              <a:buFont typeface="Wingdings 3" pitchFamily="18" charset="2"/>
              <a:buNone/>
              <a:defRPr/>
            </a:pPr>
            <a:r>
              <a:rPr lang="pl-PL" sz="1800" dirty="0">
                <a:cs typeface="Arial" panose="020B0604020202020204" pitchFamily="34" charset="0"/>
              </a:rPr>
              <a:t>4. Nie naruszaj prywatności rodziców (wszystko co wiesz o życiu prywatnym rodziców, zachowaj dla siebie)</a:t>
            </a:r>
          </a:p>
          <a:p>
            <a:pPr marL="109728" indent="0">
              <a:lnSpc>
                <a:spcPct val="150000"/>
              </a:lnSpc>
              <a:buFont typeface="Wingdings 3" pitchFamily="18" charset="2"/>
              <a:buNone/>
              <a:defRPr/>
            </a:pPr>
            <a:r>
              <a:rPr lang="pl-PL" sz="1800" dirty="0">
                <a:cs typeface="Arial" panose="020B0604020202020204" pitchFamily="34" charset="0"/>
              </a:rPr>
              <a:t>5. Zakończ spotkanie pozytywnym stwierdzeniem ( </a:t>
            </a:r>
            <a:r>
              <a:rPr lang="pl-PL" sz="1800" i="1" dirty="0">
                <a:cs typeface="Arial" panose="020B0604020202020204" pitchFamily="34" charset="0"/>
              </a:rPr>
              <a:t>to wrażliwy chłopak, to inteligentna klasa, to koleżeński zespół)</a:t>
            </a:r>
          </a:p>
          <a:p>
            <a:pPr>
              <a:defRPr/>
            </a:pPr>
            <a:endParaRPr lang="pl-PL" sz="1400" dirty="0">
              <a:cs typeface="Arial" panose="020B0604020202020204" pitchFamily="34" charset="0"/>
            </a:endParaRPr>
          </a:p>
          <a:p>
            <a:pPr marL="109728" indent="0">
              <a:buFont typeface="Wingdings 3" pitchFamily="18" charset="2"/>
              <a:buNone/>
              <a:defRPr/>
            </a:pPr>
            <a:endParaRPr lang="pl-PL" sz="1600" dirty="0">
              <a:cs typeface="Arial" panose="020B0604020202020204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/>
          <a:lstStyle/>
          <a:p>
            <a:pPr algn="ctr">
              <a:defRPr/>
            </a:pPr>
            <a:r>
              <a:rPr lang="pl-PL" sz="2400" dirty="0">
                <a:cs typeface="Arial" panose="020B0604020202020204" pitchFamily="34" charset="0"/>
              </a:rPr>
              <a:t> </a:t>
            </a:r>
            <a:r>
              <a:rPr lang="pl-PL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Zasady komunikowania się z rodzicami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zawartości 1"/>
          <p:cNvSpPr>
            <a:spLocks noGrp="1"/>
          </p:cNvSpPr>
          <p:nvPr>
            <p:ph idx="1"/>
          </p:nvPr>
        </p:nvSpPr>
        <p:spPr>
          <a:xfrm>
            <a:off x="323850" y="1125538"/>
            <a:ext cx="8424863" cy="5399087"/>
          </a:xfrm>
        </p:spPr>
        <p:txBody>
          <a:bodyPr/>
          <a:lstStyle/>
          <a:p>
            <a:r>
              <a:rPr lang="pl-PL" sz="1200"/>
              <a:t>Wychowanie dzieci stanowi wyraz nadziei rodziców, co jest potwierdzeniem faktu, że mają oni na uwadze przyszłość i pokładają wiarę w wartości przekazywane następnym pokoleniom.</a:t>
            </a:r>
          </a:p>
          <a:p>
            <a:r>
              <a:rPr lang="pl-PL" sz="1200"/>
              <a:t>Odpowiedzialność rodziców wobec dzieci stanowi podwalinę istnienia ludzkości. Tymczasem, tak we współczesnej Europie, jak i w przyszłej, nie muszą oni sami dźwigać odpowiedzialności za wychowanie dzieci. W dziele tym są wspomagani przez osoby i grupy społeczne, zaangażowane w działania edukacyjne. Mogą także oczekiwać wsparcia finansowego ze strony państwa oraz ekspertyz opracowanych przez placówki naukowe i oświatowe.</a:t>
            </a:r>
          </a:p>
          <a:p>
            <a:r>
              <a:rPr lang="pl-PL" sz="1200"/>
              <a:t>Wiele osób ma swój udział w wychowaniu dzieci, które przecież nie wzrastają w społecznej izolacji, lecz rozwijają się w konkretnym środowisku. Osiąganie dojrzałości to coś więcej niż tylko zdobywanie wykształcenia. Nie jest ono jednak możliwe bez wsparcia ze strony szkół. Wzajemna pomoc i wzajemny szacunek rodziców oraz instytucji edukacyjnych są warunkiem „sine qua non” wychowania dzieci i młodzieży w naszych czasach.</a:t>
            </a:r>
          </a:p>
          <a:p>
            <a:r>
              <a:rPr lang="pl-PL" sz="1200"/>
              <a:t>Nadzieja wielu mieszkańców Wschodniej i Zachodniej Europy wynika z form współpracy na kontynencie, prowadzących do coraz większej jedności i do budowy nowej, wspólnej tożsamości. Współcześni młodzi ludzie są obywatelami Europy przyszłości, każdy ze swą odmienną duchowością i kulturą, w której wzrastał, każdy z innymi talentami i oczekiwaniami. Dla nich i dla siebie samych pragniemy demokratycznej Europy, która w dalszym ciągu traktować będzie swą różnorodność jako źródło inspiracji.</a:t>
            </a:r>
          </a:p>
          <a:p>
            <a:r>
              <a:rPr lang="pl-PL" sz="1200"/>
              <a:t>Wychowanie i edukacja w Europie powinny koncentrować się na tym właśnie celu. Aby zrealizować to założenie, rodzice muszą ze sobą współpracować: w szkołach, ze szkołami, ale także na szczeblu europejskim i w narodowych stowarzyszeniach. Naszym celem są wzajemne inspiracje i działania prowadzące do pogłębienia europejskiej solidarności.</a:t>
            </a:r>
          </a:p>
          <a:p>
            <a:r>
              <a:rPr lang="pl-PL" sz="1200"/>
              <a:t>Powyższe kwestie stanowią dla EPA sens jej istnienia. Na tym jednak nie koniec.</a:t>
            </a:r>
          </a:p>
          <a:p>
            <a:r>
              <a:rPr lang="pl-PL" sz="1200"/>
              <a:t>Rodzice w Europie mają prawo być otaczani szacunkiem za ich odpowiedzialność jako pierwszych i najważniejszych wychowawców swoich dzieci. Oznacza to poszanowanie ich rodzicielskiej roli i wynikających z niej obowiązków. W swych wysiłkach wychowawczych powinni być wspierani przez całe społeczeństwo, a w szczególności przez osoby zaangażowane w edukację.</a:t>
            </a:r>
          </a:p>
          <a:p>
            <a:r>
              <a:rPr lang="pl-PL" sz="1200"/>
              <a:t>EPA zawarło swoje postulaty w deklaracji „Prawa i obowiązki rodziców w Europie”. Zwracamy się do Komisji Europejskiej, Rady Ministrów, Parlamentu Europejskiego i Rady Europy z prośbą o poparcie naszych postulatów i pomoc w ich realizacji.</a:t>
            </a:r>
          </a:p>
          <a:p>
            <a:pPr>
              <a:buFont typeface="Wingdings 3" pitchFamily="18" charset="2"/>
              <a:buNone/>
            </a:pPr>
            <a:endParaRPr lang="pl-PL" sz="120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2211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Europejska Karta Praw i Obowiązków Rodziców. Preambuła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zawartości 1"/>
          <p:cNvSpPr>
            <a:spLocks noGrp="1"/>
          </p:cNvSpPr>
          <p:nvPr>
            <p:ph idx="1"/>
          </p:nvPr>
        </p:nvSpPr>
        <p:spPr>
          <a:xfrm>
            <a:off x="468313" y="1052513"/>
            <a:ext cx="8218487" cy="4954587"/>
          </a:xfrm>
        </p:spPr>
        <p:txBody>
          <a:bodyPr/>
          <a:lstStyle/>
          <a:p>
            <a:r>
              <a:rPr lang="pl-PL" sz="900"/>
              <a:t>Rodzice mają prawo do wychowywania swoich dzieci w duchu tolerancji i zrozumienia dla innych, bez dyskryminacji wynikającej z koloru skóry, rasy, narodowości, wyznania, płci oraz pozycji ekonomicznej.</a:t>
            </a:r>
          </a:p>
          <a:p>
            <a:r>
              <a:rPr lang="pl-PL" sz="900">
                <a:solidFill>
                  <a:srgbClr val="C00000"/>
                </a:solidFill>
              </a:rPr>
              <a:t>Rodzice mają obowiązek wychowywać swoje dzieci w duchu odpowiedzialności za siebie i za cały ludzki świat.</a:t>
            </a:r>
          </a:p>
          <a:p>
            <a:r>
              <a:rPr lang="pl-PL" sz="900"/>
              <a:t>Rodzice mają prawo do uznania ich prymatu jako „pierwszych nauczycieli” swoich dzieci.</a:t>
            </a:r>
          </a:p>
          <a:p>
            <a:r>
              <a:rPr lang="pl-PL" sz="900">
                <a:solidFill>
                  <a:srgbClr val="C00000"/>
                </a:solidFill>
              </a:rPr>
              <a:t>Rodzice mają obowiązek wychowywać swoje dzieci w sposób odpowiedzialny i nie zaniedbywać ich.</a:t>
            </a:r>
          </a:p>
          <a:p>
            <a:r>
              <a:rPr lang="pl-PL" sz="900"/>
              <a:t>Rodzice mają prawo do pełnego dostępu do formalnego systemu edukacji dla swoich dzieci z uwzględnieniem ich potrzeb, możliwości i osiągnięć.</a:t>
            </a:r>
          </a:p>
          <a:p>
            <a:r>
              <a:rPr lang="pl-PL" sz="900">
                <a:solidFill>
                  <a:srgbClr val="C00000"/>
                </a:solidFill>
              </a:rPr>
              <a:t>Rodzice mają obowiązek zaangażowania się jako partnerzy w nauczaniu ich dzieci w szkole.</a:t>
            </a:r>
          </a:p>
          <a:p>
            <a:r>
              <a:rPr lang="pl-PL" sz="900"/>
              <a:t>Rodzice mają prawo dostępu do wszelkich informacji o instytucjach oświatowych, które mogą dotyczyć ich dzieci.</a:t>
            </a:r>
          </a:p>
          <a:p>
            <a:r>
              <a:rPr lang="pl-PL" sz="900">
                <a:solidFill>
                  <a:srgbClr val="C00000"/>
                </a:solidFill>
              </a:rPr>
              <a:t>Rodzice mają obowiązek przekazywania wszelkich informacji szkołom, do których uczęszczają ich dzieci, informacji dotyczących możliwości osiągnięcia wspólnych, (tj. domu i szkoły) celów edukacyjnych.</a:t>
            </a:r>
          </a:p>
          <a:p>
            <a:r>
              <a:rPr lang="pl-PL" sz="900"/>
              <a:t>Rodzice mają prawo wyboru takiej drogi edukacji dla swoich dzieci, która jest najbliższa ich przekonaniom i wartościom uznawanym za najważniejsze dla rozwoju ich dzieci.</a:t>
            </a:r>
          </a:p>
          <a:p>
            <a:r>
              <a:rPr lang="pl-PL" sz="900">
                <a:solidFill>
                  <a:srgbClr val="C00000"/>
                </a:solidFill>
              </a:rPr>
              <a:t>Rodzice mają obowiązek dokonania świadomego wyboru drogi edukacyjnej, jaką ich dzieci powinny zmierzać.</a:t>
            </a:r>
          </a:p>
          <a:p>
            <a:r>
              <a:rPr lang="pl-PL" sz="900"/>
              <a:t>Rodzice mają prawo domagania się od formalnego systemu edukacji tego, aby ich dzieci osiągnęły wiedzę duchową i kulturową.</a:t>
            </a:r>
          </a:p>
          <a:p>
            <a:r>
              <a:rPr lang="pl-PL" sz="900">
                <a:solidFill>
                  <a:srgbClr val="C00000"/>
                </a:solidFill>
              </a:rPr>
              <a:t>Rodzice mają obowiązek wychowywać swoje dzieci w poszanowaniu i akceptowaniu innych ludzi i ich przekonań.</a:t>
            </a:r>
          </a:p>
          <a:p>
            <a:r>
              <a:rPr lang="pl-PL" sz="900"/>
              <a:t>Rodzice mają prawo wpływać na politykę oświatową realizowaną w szkołach ich dzieci.</a:t>
            </a:r>
          </a:p>
          <a:p>
            <a:r>
              <a:rPr lang="pl-PL" sz="900">
                <a:solidFill>
                  <a:srgbClr val="C00000"/>
                </a:solidFill>
              </a:rPr>
              <a:t>Rodzice mają obowiązek osobiście włączać się w życie szkół ich dzieci i stanowić istotną część społeczności lokalnej.</a:t>
            </a:r>
          </a:p>
          <a:p>
            <a:r>
              <a:rPr lang="pl-PL" sz="900"/>
              <a:t>Rodzice i ich stowarzyszenia mają prawo wydawania opinii i przeprowadzania konsultacji z władzami odpowiedzialnymi za edukację na wszystkich poziomach ich struktur.</a:t>
            </a:r>
          </a:p>
          <a:p>
            <a:r>
              <a:rPr lang="pl-PL" sz="900">
                <a:solidFill>
                  <a:srgbClr val="C00000"/>
                </a:solidFill>
              </a:rPr>
              <a:t>Rodzice mają obowiązek tworzyć demokratyczne, reprezentatywne organizacje na wszystkich poziomach. Organizacje te będą reprezentowały rodziców i ich interesy.</a:t>
            </a:r>
          </a:p>
          <a:p>
            <a:r>
              <a:rPr lang="pl-PL" sz="900"/>
              <a:t>Rodzice mają prawo do pomocy materialnej ze strony władz publicznych, eliminującej wszelkie bariery finansowe, które mogłyby utrudnić dostęp ich dzieci do edukacji.</a:t>
            </a:r>
          </a:p>
          <a:p>
            <a:r>
              <a:rPr lang="pl-PL" sz="900">
                <a:solidFill>
                  <a:srgbClr val="C00000"/>
                </a:solidFill>
              </a:rPr>
              <a:t>Rodzice mają obowiązek poświęcać swój czas i uwagę swoim dzieciom i szkołom, tak aby wzmocnić ich wysiłki skierowane na osiągnięcie określonych celów nauczania.</a:t>
            </a:r>
          </a:p>
          <a:p>
            <a:r>
              <a:rPr lang="pl-PL" sz="900"/>
              <a:t>Rodzice mają prawo żądać od odpowiedzialnych władz publicznych wysokiej jakości usługi edukacyjnej.</a:t>
            </a:r>
          </a:p>
          <a:p>
            <a:r>
              <a:rPr lang="pl-PL" sz="900">
                <a:solidFill>
                  <a:srgbClr val="C00000"/>
                </a:solidFill>
              </a:rPr>
              <a:t>Rodzice mają obowiązek poznać siebie nawzajem, współpracować ze sobą i doskonalić swoje umiejętności „pierwszych nauczycieli” i partnerów w kontakcie: szkoła- dom.</a:t>
            </a:r>
          </a:p>
          <a:p>
            <a:pPr>
              <a:buFont typeface="Wingdings 3" pitchFamily="18" charset="2"/>
              <a:buNone/>
            </a:pPr>
            <a:endParaRPr lang="pl-PL" sz="90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0609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Prawa i obowiązki rodziców zapisane w Europejskiej Karcie Praw i Obowiązków Rodziców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642938"/>
            <a:ext cx="8675688" cy="5881687"/>
          </a:xfrm>
        </p:spPr>
        <p:txBody>
          <a:bodyPr>
            <a:normAutofit fontScale="25000" lnSpcReduction="20000"/>
          </a:bodyPr>
          <a:lstStyle/>
          <a:p>
            <a:pPr marL="109728" indent="0">
              <a:buFont typeface="Wingdings 3" pitchFamily="18" charset="2"/>
              <a:buNone/>
              <a:defRPr/>
            </a:pPr>
            <a:endParaRPr lang="pl-PL" b="1" dirty="0"/>
          </a:p>
          <a:p>
            <a:pPr>
              <a:lnSpc>
                <a:spcPct val="120000"/>
              </a:lnSpc>
              <a:defRPr/>
            </a:pPr>
            <a:r>
              <a:rPr lang="pl-PL" sz="4800" dirty="0">
                <a:cs typeface="Arial" pitchFamily="34" charset="0"/>
              </a:rPr>
              <a:t>Zaobserwuj jak rodzic wchodzi do gabinetu, jaką przyjmuje postawę, jakie uczucia malują się na jego twarzy, co mówi jego ciało, </a:t>
            </a:r>
          </a:p>
          <a:p>
            <a:pPr>
              <a:lnSpc>
                <a:spcPct val="120000"/>
              </a:lnSpc>
              <a:defRPr/>
            </a:pPr>
            <a:r>
              <a:rPr lang="pl-PL" sz="4800" dirty="0">
                <a:cs typeface="Arial" pitchFamily="34" charset="0"/>
              </a:rPr>
              <a:t>Wejdź na chwilę w jego „skórę” – poczuj jego zdenerwowanie, niepokój, lęk o swoje dziecko, jakie uczucia przeżywa?</a:t>
            </a:r>
          </a:p>
          <a:p>
            <a:pPr>
              <a:lnSpc>
                <a:spcPct val="120000"/>
              </a:lnSpc>
              <a:defRPr/>
            </a:pPr>
            <a:r>
              <a:rPr lang="pl-PL" sz="4800" dirty="0">
                <a:cs typeface="Arial" pitchFamily="34" charset="0"/>
              </a:rPr>
              <a:t>Wyjdź z za biurka i przywitaj go przez podanie ręki i zaproś aby usiadł. (ważne aby te wszystkie czynności wykonać prawie jednocześnie, aby rodzic nie poczuł się zlekceważony, niedostrzeżony, poczuł się intruzem).</a:t>
            </a:r>
          </a:p>
          <a:p>
            <a:pPr>
              <a:lnSpc>
                <a:spcPct val="120000"/>
              </a:lnSpc>
              <a:defRPr/>
            </a:pPr>
            <a:r>
              <a:rPr lang="pl-PL" sz="4800" dirty="0">
                <a:cs typeface="Arial" pitchFamily="34" charset="0"/>
              </a:rPr>
              <a:t>Pomyśl o nim z pozycji: „ja jestem OK. – ty jesteś OK.”.</a:t>
            </a:r>
          </a:p>
          <a:p>
            <a:pPr>
              <a:lnSpc>
                <a:spcPct val="120000"/>
              </a:lnSpc>
              <a:defRPr/>
            </a:pPr>
            <a:r>
              <a:rPr lang="pl-PL" sz="4800" dirty="0">
                <a:cs typeface="Arial" pitchFamily="34" charset="0"/>
              </a:rPr>
              <a:t>Rozpocznij od zapytania z czym do Ciebie przychodzi, co go tu sprowadza?</a:t>
            </a:r>
          </a:p>
          <a:p>
            <a:pPr>
              <a:lnSpc>
                <a:spcPct val="120000"/>
              </a:lnSpc>
              <a:defRPr/>
            </a:pPr>
            <a:r>
              <a:rPr lang="pl-PL" sz="4800" dirty="0">
                <a:cs typeface="Arial" pitchFamily="34" charset="0"/>
              </a:rPr>
              <a:t>Wsłuchaj się w ton jego mowy, usłysz co do Ciebie tak naprawdę mówi, co przeżywa w związku z zaistniałą sytuacją.</a:t>
            </a:r>
          </a:p>
          <a:p>
            <a:pPr>
              <a:lnSpc>
                <a:spcPct val="120000"/>
              </a:lnSpc>
              <a:defRPr/>
            </a:pPr>
            <a:r>
              <a:rPr lang="pl-PL" sz="4800" dirty="0">
                <a:cs typeface="Arial" pitchFamily="34" charset="0"/>
              </a:rPr>
              <a:t>Nie zaprzeczaj i nie atakuj, nie obwiniaj, to najprostsze sposoby do podniesienia temperatury rozmowy, zmuszą Twojego rozmówce do zaprzeczania i zerwą kontakt.</a:t>
            </a:r>
          </a:p>
          <a:p>
            <a:pPr>
              <a:lnSpc>
                <a:spcPct val="120000"/>
              </a:lnSpc>
              <a:defRPr/>
            </a:pPr>
            <a:r>
              <a:rPr lang="pl-PL" sz="4800" dirty="0">
                <a:cs typeface="Arial" pitchFamily="34" charset="0"/>
              </a:rPr>
              <a:t>Bądź na tak, !!!</a:t>
            </a:r>
          </a:p>
          <a:p>
            <a:pPr>
              <a:lnSpc>
                <a:spcPct val="120000"/>
              </a:lnSpc>
              <a:defRPr/>
            </a:pPr>
            <a:r>
              <a:rPr lang="pl-PL" sz="4800" dirty="0">
                <a:cs typeface="Arial" pitchFamily="34" charset="0"/>
              </a:rPr>
              <a:t>Powiedz własnymi słowami co dostrzegasz, opisz to (pamiętaj aby nie używać przymiotników wartościujących i oceniających), nie używaj też irracjonalnych zdań zawierających słowa nigdy, zawsze tylko itp. – to trudne do zrozumienia </a:t>
            </a:r>
          </a:p>
          <a:p>
            <a:pPr>
              <a:lnSpc>
                <a:spcPct val="120000"/>
              </a:lnSpc>
              <a:defRPr/>
            </a:pPr>
            <a:r>
              <a:rPr lang="pl-PL" sz="4800" dirty="0">
                <a:cs typeface="Arial" pitchFamily="34" charset="0"/>
              </a:rPr>
              <a:t>Powiedz o własnych uczuciach w związku z zaistniałą sytuacją, co czujesz słysząc lub rozmawiając, co słyszysz dowiadując się od rodzica o zaistniałej sytuacji,.</a:t>
            </a:r>
          </a:p>
          <a:p>
            <a:pPr>
              <a:lnSpc>
                <a:spcPct val="120000"/>
              </a:lnSpc>
              <a:defRPr/>
            </a:pPr>
            <a:r>
              <a:rPr lang="pl-PL" sz="4800" dirty="0">
                <a:cs typeface="Arial" pitchFamily="34" charset="0"/>
              </a:rPr>
              <a:t>Wysłuchaj do końca co rodzic ma do powiedzenia, daj mu odczuć, że go rozumiesz poprzez wtrącanie słów typu: „</a:t>
            </a:r>
            <a:r>
              <a:rPr lang="pl-PL" sz="4800" dirty="0" err="1">
                <a:cs typeface="Arial" pitchFamily="34" charset="0"/>
              </a:rPr>
              <a:t>hmmm</a:t>
            </a:r>
            <a:r>
              <a:rPr lang="pl-PL" sz="4800" dirty="0">
                <a:cs typeface="Arial" pitchFamily="34" charset="0"/>
              </a:rPr>
              <a:t>”, „tak” rozumiem itp.</a:t>
            </a:r>
          </a:p>
          <a:p>
            <a:pPr>
              <a:lnSpc>
                <a:spcPct val="120000"/>
              </a:lnSpc>
              <a:defRPr/>
            </a:pPr>
            <a:r>
              <a:rPr lang="pl-PL" sz="4800" dirty="0">
                <a:cs typeface="Arial" pitchFamily="34" charset="0"/>
              </a:rPr>
              <a:t>Spróbuj opowiedzieć o swoim rozumieniu zaistniałej sytuacji.</a:t>
            </a:r>
          </a:p>
          <a:p>
            <a:pPr>
              <a:lnSpc>
                <a:spcPct val="120000"/>
              </a:lnSpc>
              <a:defRPr/>
            </a:pPr>
            <a:r>
              <a:rPr lang="pl-PL" sz="4800" dirty="0">
                <a:cs typeface="Arial" pitchFamily="34" charset="0"/>
              </a:rPr>
              <a:t>Wykorzystaj w tym celu struktury językowe np. Rozumiem, że{…} tu opisz sytuacje (pamiętając o wcześniejszych uwagach), to pozwala mi sądzić, że możemy wspólnie zająć się tą sprawą.</a:t>
            </a:r>
          </a:p>
          <a:p>
            <a:pPr>
              <a:lnSpc>
                <a:spcPct val="120000"/>
              </a:lnSpc>
              <a:defRPr/>
            </a:pPr>
            <a:r>
              <a:rPr lang="pl-PL" sz="4800" dirty="0">
                <a:cs typeface="Arial" pitchFamily="34" charset="0"/>
              </a:rPr>
              <a:t>Skoro rozmawiamy to wspólnie musimy dojść do takiego rozwiązania, które nas wszystkich będzie zadowalać satysfakcjonować.</a:t>
            </a:r>
          </a:p>
          <a:p>
            <a:pPr>
              <a:lnSpc>
                <a:spcPct val="120000"/>
              </a:lnSpc>
              <a:buFont typeface="Wingdings 3" pitchFamily="18" charset="2"/>
              <a:buNone/>
              <a:defRPr/>
            </a:pPr>
            <a:endParaRPr lang="pl-PL" sz="4800" dirty="0">
              <a:cs typeface="Arial" pitchFamily="34" charset="0"/>
            </a:endParaRPr>
          </a:p>
          <a:p>
            <a:pPr>
              <a:lnSpc>
                <a:spcPct val="120000"/>
              </a:lnSpc>
              <a:buFont typeface="Wingdings 3" pitchFamily="18" charset="2"/>
              <a:buNone/>
              <a:defRPr/>
            </a:pPr>
            <a:r>
              <a:rPr lang="pl-PL" sz="4800" dirty="0">
                <a:cs typeface="Arial" pitchFamily="34" charset="0"/>
              </a:rPr>
              <a:t> </a:t>
            </a:r>
          </a:p>
          <a:p>
            <a:pPr>
              <a:lnSpc>
                <a:spcPct val="120000"/>
              </a:lnSpc>
              <a:defRPr/>
            </a:pPr>
            <a:endParaRPr lang="pl-PL" sz="4800" dirty="0">
              <a:cs typeface="Arial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43971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pl-PL" sz="2700" dirty="0">
                <a:cs typeface="Arial" pitchFamily="34" charset="0"/>
              </a:rPr>
            </a:br>
            <a:r>
              <a:rPr lang="pl-PL" sz="27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Rozmowy z trudnym rodzicem</a:t>
            </a:r>
            <a:br>
              <a:rPr lang="pl-PL" sz="4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4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84213" y="274638"/>
            <a:ext cx="8002587" cy="777875"/>
          </a:xfrm>
        </p:spPr>
        <p:txBody>
          <a:bodyPr/>
          <a:lstStyle/>
          <a:p>
            <a:pPr>
              <a:defRPr/>
            </a:pPr>
            <a:endParaRPr lang="pl-PL" dirty="0"/>
          </a:p>
        </p:txBody>
      </p:sp>
      <p:pic>
        <p:nvPicPr>
          <p:cNvPr id="46083" name="Symbol zastępczy zawartości 3" descr="Za tymi rodzicami nauczyciele nie bÄdÄ tÄskniÄ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125538"/>
            <a:ext cx="7993062" cy="48958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zawartości 2"/>
          <p:cNvSpPr>
            <a:spLocks noGrp="1"/>
          </p:cNvSpPr>
          <p:nvPr>
            <p:ph idx="1"/>
          </p:nvPr>
        </p:nvSpPr>
        <p:spPr>
          <a:xfrm>
            <a:off x="539750" y="1341438"/>
            <a:ext cx="8496300" cy="5327650"/>
          </a:xfrm>
        </p:spPr>
        <p:txBody>
          <a:bodyPr/>
          <a:lstStyle/>
          <a:p>
            <a:pPr eaLnBrk="1" hangingPunct="1"/>
            <a:r>
              <a:rPr lang="pl-PL" altLang="pl-PL" sz="2000">
                <a:cs typeface="Arial" pitchFamily="34" charset="0"/>
              </a:rPr>
              <a:t>Poznamy jeden z elementów nowej formuły wspomagania szkół obowiązującej od 1 stycznia 2016 roku </a:t>
            </a:r>
          </a:p>
          <a:p>
            <a:pPr eaLnBrk="1" hangingPunct="1"/>
            <a:r>
              <a:rPr lang="pl-PL" altLang="pl-PL" sz="2000">
                <a:cs typeface="Arial" pitchFamily="34" charset="0"/>
              </a:rPr>
              <a:t>Wsparcie w rozwiązywaniu problemów z zakresu metodyki nauczania lub organizacji własnej pracy. </a:t>
            </a:r>
          </a:p>
          <a:p>
            <a:pPr eaLnBrk="1" hangingPunct="1"/>
            <a:r>
              <a:rPr lang="pl-PL" altLang="pl-PL" sz="2000">
                <a:cs typeface="Arial" pitchFamily="34" charset="0"/>
              </a:rPr>
              <a:t>Możliwość wymiany doświadczeń. </a:t>
            </a:r>
          </a:p>
          <a:p>
            <a:pPr eaLnBrk="1" hangingPunct="1"/>
            <a:r>
              <a:rPr lang="pl-PL" altLang="pl-PL" sz="2000">
                <a:cs typeface="Arial" pitchFamily="34" charset="0"/>
              </a:rPr>
              <a:t>Poczucie sprawczości i uczestnictwo w procesie zmiany. </a:t>
            </a:r>
          </a:p>
          <a:p>
            <a:pPr eaLnBrk="1" hangingPunct="1"/>
            <a:r>
              <a:rPr lang="pl-PL" altLang="pl-PL" sz="2000">
                <a:cs typeface="Arial" pitchFamily="34" charset="0"/>
              </a:rPr>
              <a:t>Bezpieczną przestrzeń do rozwoju. </a:t>
            </a:r>
          </a:p>
          <a:p>
            <a:pPr eaLnBrk="1" hangingPunct="1"/>
            <a:r>
              <a:rPr lang="pl-PL" altLang="pl-PL" sz="2000">
                <a:cs typeface="Arial" pitchFamily="34" charset="0"/>
              </a:rPr>
              <a:t>Motywacje do dalszej pracy. </a:t>
            </a:r>
          </a:p>
          <a:p>
            <a:pPr eaLnBrk="1" hangingPunct="1"/>
            <a:r>
              <a:rPr lang="pl-PL" altLang="pl-PL" sz="2000">
                <a:cs typeface="Arial" pitchFamily="34" charset="0"/>
              </a:rPr>
              <a:t>Doskonalenie umiejętności pracy zespołowej.</a:t>
            </a:r>
          </a:p>
          <a:p>
            <a:pPr eaLnBrk="1" hangingPunct="1"/>
            <a:r>
              <a:rPr lang="pl-PL" altLang="pl-PL" sz="2000">
                <a:cs typeface="Arial" pitchFamily="34" charset="0"/>
              </a:rPr>
              <a:t>Korzystanie z innej formy doskonalenia swoich umiejętności.</a:t>
            </a:r>
          </a:p>
          <a:p>
            <a:pPr eaLnBrk="1" hangingPunct="1"/>
            <a:endParaRPr lang="pl-PL" altLang="pl-PL"/>
          </a:p>
          <a:p>
            <a:pPr eaLnBrk="1" hangingPunct="1"/>
            <a:endParaRPr lang="pl-PL" alt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8208963" cy="5048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pl-PL" dirty="0">
                <a:solidFill>
                  <a:srgbClr val="0070C0"/>
                </a:solidFill>
              </a:rPr>
            </a:br>
            <a:br>
              <a:rPr lang="pl-PL" dirty="0">
                <a:solidFill>
                  <a:srgbClr val="0070C0"/>
                </a:solidFill>
              </a:rPr>
            </a:br>
            <a:br>
              <a:rPr lang="pl-PL" dirty="0">
                <a:solidFill>
                  <a:srgbClr val="0070C0"/>
                </a:solidFill>
              </a:rPr>
            </a:br>
            <a:r>
              <a:rPr lang="pl-PL" sz="36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zyskamy?</a:t>
            </a:r>
            <a:br>
              <a:rPr lang="pl-PL" sz="4000" i="1" dirty="0">
                <a:solidFill>
                  <a:srgbClr val="0070C0"/>
                </a:solidFill>
              </a:rPr>
            </a:br>
            <a:br>
              <a:rPr lang="pl-PL" dirty="0">
                <a:solidFill>
                  <a:srgbClr val="0070C0"/>
                </a:solidFill>
              </a:rPr>
            </a:br>
            <a:br>
              <a:rPr lang="pl-PL" dirty="0">
                <a:solidFill>
                  <a:srgbClr val="0070C0"/>
                </a:solidFill>
              </a:rPr>
            </a:br>
            <a:br>
              <a:rPr lang="pl-PL" sz="3100" i="1" dirty="0">
                <a:solidFill>
                  <a:srgbClr val="00B050"/>
                </a:solidFill>
                <a:cs typeface="Arial" panose="020B0604020202020204" pitchFamily="34" charset="0"/>
              </a:rPr>
            </a:br>
            <a:endParaRPr lang="pl-PL" sz="31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5084763"/>
            <a:ext cx="2665412" cy="1044575"/>
          </a:xfrm>
          <a:prstGeom prst="rect">
            <a:avLst/>
          </a:prstGeom>
          <a:solidFill>
            <a:srgbClr val="FFC000"/>
          </a:solidFill>
          <a:ln w="571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ctrTitle"/>
          </p:nvPr>
        </p:nvSpPr>
        <p:spPr>
          <a:xfrm>
            <a:off x="395536" y="116632"/>
            <a:ext cx="8280920" cy="2232248"/>
          </a:xfrm>
        </p:spPr>
        <p:txBody>
          <a:bodyPr wrap="square" lIns="45700" tIns="45700" rIns="45700" bIns="45700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00B050"/>
              </a:buClr>
              <a:buSzPct val="25000"/>
              <a:defRPr/>
            </a:pP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  <a:t> </a:t>
            </a: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pl-PL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pl-PL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pl-PL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pl-PL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r>
              <a:rPr lang="pl-PL" sz="2500" i="1" dirty="0">
                <a:solidFill>
                  <a:schemeClr val="accent2">
                    <a:lumMod val="50000"/>
                  </a:schemeClr>
                </a:solidFill>
                <a:ea typeface="Arial"/>
                <a:cs typeface="Arial"/>
                <a:sym typeface="Arial"/>
              </a:rPr>
              <a:t>Piąte</a:t>
            </a: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spotkanie</a:t>
            </a:r>
            <a:br>
              <a:rPr lang="pl-PL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r>
              <a:rPr lang="en-US" sz="20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Sieć</a:t>
            </a:r>
            <a:r>
              <a:rPr lang="en-U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współpracy</a:t>
            </a:r>
            <a:r>
              <a:rPr lang="en-U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i</a:t>
            </a:r>
            <a:r>
              <a:rPr lang="en-U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samokształcenia</a:t>
            </a:r>
            <a:r>
              <a:rPr lang="en-U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nauczycieli-wychowawców</a:t>
            </a:r>
            <a:r>
              <a:rPr lang="en-U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br>
              <a:rPr lang="en-U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</a:br>
            <a:r>
              <a:rPr lang="en-US" sz="20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i</a:t>
            </a:r>
            <a:r>
              <a:rPr lang="en-U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pedagogów</a:t>
            </a:r>
            <a:r>
              <a:rPr lang="en-U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szkolnych</a:t>
            </a:r>
            <a:r>
              <a:rPr lang="en-U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. </a:t>
            </a:r>
            <a:br>
              <a:rPr lang="en-U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</a:br>
            <a:r>
              <a:rPr lang="en-U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Wars</a:t>
            </a:r>
            <a:r>
              <a:rPr lang="pl-PL" sz="20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ztat</a:t>
            </a:r>
            <a:r>
              <a:rPr lang="pl-PL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: </a:t>
            </a:r>
            <a:r>
              <a:rPr lang="pl-PL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Arial"/>
              </a:rPr>
              <a:t> „Trudny rodzic”. Jak z nim rozmawiać</a:t>
            </a:r>
            <a:br>
              <a:rPr lang="pl-PL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pl-PL" sz="20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30 października 2018 r.</a:t>
            </a:r>
            <a:br>
              <a:rPr lang="pl-PL" sz="20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pl-PL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Ekspert: </a:t>
            </a:r>
            <a:r>
              <a:rPr lang="pt-BR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Emilia Sygulska </a:t>
            </a: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endParaRPr lang="en-US" sz="2500" i="1" dirty="0">
              <a:solidFill>
                <a:srgbClr val="00B05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7107" name="Shape 128"/>
          <p:cNvSpPr>
            <a:spLocks noGrp="1"/>
          </p:cNvSpPr>
          <p:nvPr>
            <p:ph type="subTitle" idx="1"/>
          </p:nvPr>
        </p:nvSpPr>
        <p:spPr>
          <a:xfrm>
            <a:off x="395288" y="2636838"/>
            <a:ext cx="8497887" cy="3671887"/>
          </a:xfrm>
        </p:spPr>
        <p:txBody>
          <a:bodyPr lIns="182875" tIns="0" rIns="91425" bIns="45700"/>
          <a:lstStyle/>
          <a:p>
            <a:pPr marL="36513" marR="0" indent="-11113" algn="ctr">
              <a:spcBef>
                <a:spcPct val="0"/>
              </a:spcBef>
              <a:buSzPct val="25000"/>
              <a:buFont typeface="Noto Sans Symbols"/>
              <a:buNone/>
            </a:pPr>
            <a:endParaRPr lang="pl-PL" sz="2000">
              <a:solidFill>
                <a:srgbClr val="78766F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pic>
        <p:nvPicPr>
          <p:cNvPr id="47108" name="Shape 129" descr="C:\Users\User\Desktop\Sieć 17.05 2016\images.jpg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4365625"/>
            <a:ext cx="2232025" cy="1655763"/>
          </a:xfrm>
          <a:prstGeom prst="rect">
            <a:avLst/>
          </a:prstGeom>
          <a:noFill/>
          <a:ln w="57150" cmpd="thickThin">
            <a:solidFill>
              <a:schemeClr val="accent2">
                <a:lumMod val="50000"/>
              </a:schemeClr>
            </a:solidFill>
            <a:miter lim="8000"/>
            <a:headEnd/>
            <a:tailEnd/>
          </a:ln>
        </p:spPr>
      </p:pic>
      <p:pic>
        <p:nvPicPr>
          <p:cNvPr id="47109" name="Shape 130" descr="C:\Users\User\Desktop\Sieć 17.05 2016\HIS-LK12C.jpg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292600"/>
            <a:ext cx="2303462" cy="1728788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miter lim="8000"/>
            <a:headEnd/>
            <a:tailEnd/>
          </a:ln>
        </p:spPr>
      </p:pic>
      <p:pic>
        <p:nvPicPr>
          <p:cNvPr id="47110" name="Shape 131" descr="C:\Users\User\Desktop\Sieć 17.05 2016\51371560-drawing-network-business.jpg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924175"/>
            <a:ext cx="2447925" cy="2449513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miter lim="8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ytuł 1"/>
          <p:cNvSpPr>
            <a:spLocks noGrp="1"/>
          </p:cNvSpPr>
          <p:nvPr>
            <p:ph type="ctrTitle"/>
          </p:nvPr>
        </p:nvSpPr>
        <p:spPr>
          <a:xfrm>
            <a:off x="971550" y="260350"/>
            <a:ext cx="7704138" cy="5048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Program warsztatu</a:t>
            </a:r>
          </a:p>
        </p:txBody>
      </p:sp>
      <p:sp>
        <p:nvSpPr>
          <p:cNvPr id="7171" name="Podtytuł 2"/>
          <p:cNvSpPr>
            <a:spLocks noGrp="1"/>
          </p:cNvSpPr>
          <p:nvPr>
            <p:ph type="subTitle" idx="1"/>
          </p:nvPr>
        </p:nvSpPr>
        <p:spPr>
          <a:xfrm>
            <a:off x="250825" y="908050"/>
            <a:ext cx="8351838" cy="5113338"/>
          </a:xfrm>
        </p:spPr>
        <p:txBody>
          <a:bodyPr/>
          <a:lstStyle/>
          <a:p>
            <a:pPr marR="0" algn="l">
              <a:defRPr/>
            </a:pPr>
            <a:r>
              <a:rPr lang="pl-PL" altLang="pl-PL" sz="1600" dirty="0">
                <a:solidFill>
                  <a:schemeClr val="tx1"/>
                </a:solidFill>
                <a:cs typeface="Arial" charset="0"/>
              </a:rPr>
              <a:t> </a:t>
            </a:r>
            <a:endParaRPr lang="pl-PL" sz="1600" dirty="0">
              <a:solidFill>
                <a:schemeClr val="tx1"/>
              </a:solidFill>
              <a:cs typeface="Arial" charset="0"/>
            </a:endParaRPr>
          </a:p>
          <a:p>
            <a:pPr marL="342900" marR="0" indent="-342900" algn="l">
              <a:buFont typeface="+mj-lt"/>
              <a:buAutoNum type="arabicPeriod"/>
              <a:defRPr/>
            </a:pPr>
            <a:r>
              <a:rPr lang="pl-PL" sz="1600" dirty="0">
                <a:solidFill>
                  <a:schemeClr val="tx1"/>
                </a:solidFill>
                <a:cs typeface="Arial" charset="0"/>
              </a:rPr>
              <a:t>Różne postawy rodziców i wskazówki dotyczące efektywnej współpracy</a:t>
            </a:r>
          </a:p>
          <a:p>
            <a:pPr marL="342900" marR="0" indent="-342900" algn="l">
              <a:buFont typeface="+mj-lt"/>
              <a:buAutoNum type="arabicPeriod"/>
              <a:defRPr/>
            </a:pPr>
            <a:r>
              <a:rPr lang="pl-PL" sz="1600" dirty="0">
                <a:solidFill>
                  <a:schemeClr val="tx1"/>
                </a:solidFill>
                <a:cs typeface="Arial" charset="0"/>
              </a:rPr>
              <a:t>Praca grupowa nad konkretnymi przypadkami.</a:t>
            </a:r>
          </a:p>
          <a:p>
            <a:pPr marL="342900" marR="0" indent="-342900" algn="l">
              <a:buFont typeface="+mj-lt"/>
              <a:buAutoNum type="arabicPeriod"/>
              <a:defRPr/>
            </a:pPr>
            <a:r>
              <a:rPr lang="pl-PL" sz="1600" dirty="0">
                <a:solidFill>
                  <a:schemeClr val="tx1"/>
                </a:solidFill>
                <a:cs typeface="Arial" charset="0"/>
              </a:rPr>
              <a:t>Opracowanie rozwiązań i sposobów reagowania w rozmowie z rodzicem</a:t>
            </a:r>
          </a:p>
          <a:p>
            <a:pPr marL="342900" marR="0" indent="-342900" algn="l">
              <a:buFont typeface="+mj-lt"/>
              <a:buAutoNum type="arabicPeriod"/>
              <a:defRPr/>
            </a:pPr>
            <a:r>
              <a:rPr lang="pl-PL" sz="1600" dirty="0">
                <a:solidFill>
                  <a:schemeClr val="tx1"/>
                </a:solidFill>
                <a:cs typeface="Arial" charset="0"/>
              </a:rPr>
              <a:t>Przedstawienie pomysłów i rozwiązań, grupowa burza mózgów nad problemem</a:t>
            </a:r>
          </a:p>
          <a:p>
            <a:pPr marL="342900" marR="0" indent="-342900" algn="l">
              <a:buFont typeface="+mj-lt"/>
              <a:buAutoNum type="arabicPeriod"/>
              <a:defRPr/>
            </a:pPr>
            <a:r>
              <a:rPr lang="pl-PL" sz="1600" dirty="0">
                <a:solidFill>
                  <a:schemeClr val="tx1"/>
                </a:solidFill>
                <a:cs typeface="Arial" charset="0"/>
              </a:rPr>
              <a:t>Podsumowanie cyklu spotkań</a:t>
            </a:r>
          </a:p>
          <a:p>
            <a:pPr marL="342900" marR="0" indent="-342900" algn="l">
              <a:buFont typeface="+mj-lt"/>
              <a:buAutoNum type="arabicPeriod"/>
              <a:defRPr/>
            </a:pPr>
            <a:r>
              <a:rPr lang="pl-PL" sz="1600" dirty="0">
                <a:solidFill>
                  <a:schemeClr val="tx1"/>
                </a:solidFill>
                <a:cs typeface="Arial" charset="0"/>
              </a:rPr>
              <a:t>Indywidualne konsultacje</a:t>
            </a:r>
          </a:p>
          <a:p>
            <a:pPr marL="342900" marR="0" indent="-342900" algn="l">
              <a:buFont typeface="+mj-lt"/>
              <a:buAutoNum type="arabicPeriod"/>
              <a:defRPr/>
            </a:pPr>
            <a:endParaRPr lang="pl-PL" sz="1600" dirty="0">
              <a:solidFill>
                <a:schemeClr val="tx1"/>
              </a:solidFill>
              <a:cs typeface="Arial" charset="0"/>
            </a:endParaRPr>
          </a:p>
          <a:p>
            <a:pPr marL="342900" marR="0" indent="-342900" algn="l">
              <a:buFont typeface="+mj-lt"/>
              <a:buAutoNum type="arabicPeriod"/>
              <a:defRPr/>
            </a:pPr>
            <a:endParaRPr lang="pl-PL" sz="1600" dirty="0">
              <a:solidFill>
                <a:schemeClr val="tx1"/>
              </a:solidFill>
              <a:cs typeface="Arial" charset="0"/>
            </a:endParaRPr>
          </a:p>
          <a:p>
            <a:pPr marR="0" algn="l">
              <a:buFont typeface="Lucida Sans Unicode" pitchFamily="34" charset="0"/>
              <a:buAutoNum type="arabicPeriod"/>
              <a:defRPr/>
            </a:pPr>
            <a:endParaRPr lang="pl-PL" sz="1600" dirty="0">
              <a:solidFill>
                <a:schemeClr val="tx1"/>
              </a:solidFill>
              <a:cs typeface="Arial" charset="0"/>
            </a:endParaRPr>
          </a:p>
          <a:p>
            <a:pPr marR="0" algn="l">
              <a:buFont typeface="Lucida Sans Unicode" pitchFamily="34" charset="0"/>
              <a:buAutoNum type="arabicPeriod"/>
              <a:defRPr/>
            </a:pPr>
            <a:endParaRPr lang="pl-PL" sz="1600" dirty="0">
              <a:solidFill>
                <a:schemeClr val="tx1"/>
              </a:solidFill>
              <a:cs typeface="Arial" charset="0"/>
            </a:endParaRPr>
          </a:p>
          <a:p>
            <a:pPr marR="0">
              <a:defRPr/>
            </a:pPr>
            <a:br>
              <a:rPr lang="pl-PL" sz="1600" dirty="0">
                <a:solidFill>
                  <a:schemeClr val="tx1"/>
                </a:solidFill>
                <a:cs typeface="Arial" charset="0"/>
              </a:rPr>
            </a:br>
            <a:endParaRPr lang="pl-PL" sz="1600" dirty="0">
              <a:solidFill>
                <a:schemeClr val="tx1"/>
              </a:solidFill>
              <a:cs typeface="Arial" charset="0"/>
            </a:endParaRPr>
          </a:p>
          <a:p>
            <a:pPr marR="0" algn="l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pl-PL" altLang="pl-PL" sz="1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3011488"/>
            <a:ext cx="5184775" cy="363855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l-PL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 galeria zdjęć</a:t>
            </a:r>
          </a:p>
        </p:txBody>
      </p:sp>
      <p:pic>
        <p:nvPicPr>
          <p:cNvPr id="512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989138"/>
            <a:ext cx="2447925" cy="4017962"/>
          </a:xfr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1916113"/>
            <a:ext cx="2303462" cy="403383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1916113"/>
            <a:ext cx="2376487" cy="3960812"/>
          </a:xfrm>
          <a:prstGeom prst="rect">
            <a:avLst/>
          </a:prstGeom>
          <a:noFill/>
          <a:ln w="57150">
            <a:solidFill>
              <a:srgbClr val="953735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8820472" cy="3384376"/>
          </a:xfrm>
        </p:spPr>
        <p:txBody>
          <a:bodyPr wrap="square" lIns="45700" tIns="45700" rIns="45700" bIns="45700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00B050"/>
              </a:buClr>
              <a:buSzPct val="25000"/>
              <a:defRPr/>
            </a:pP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  <a:t> </a:t>
            </a: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pl-PL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pl-PL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pl-PL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pl-PL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pl-PL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pl-PL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pl-PL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br>
              <a:rPr lang="pl-PL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Siódme spotkanie</a:t>
            </a:r>
            <a:br>
              <a:rPr lang="pl-PL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Sieć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współpracy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i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samokształcenia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nauczycieli-wychowawców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b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</a:b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i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pedagogów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szkolnych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. </a:t>
            </a:r>
            <a:b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</a:br>
            <a:r>
              <a:rPr lang="pl-PL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Prezentacja dobrych praktyk w zakresie współpracy z rodzicami. Ewaluacja pracy sieci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br>
              <a:rPr lang="pl-PL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pl-PL" sz="20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3 grudnia2018 r.</a:t>
            </a:r>
            <a:br>
              <a:rPr lang="pl-PL" sz="20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pl-PL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koordynator: Krystyna Kaliszewska</a:t>
            </a:r>
            <a:br>
              <a:rPr lang="pl-PL" sz="20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br>
              <a:rPr lang="en-US" sz="2500" i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endParaRPr lang="en-US" sz="2500" i="1" dirty="0">
              <a:solidFill>
                <a:srgbClr val="00B05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0179" name="Shape 128"/>
          <p:cNvSpPr>
            <a:spLocks noGrp="1"/>
          </p:cNvSpPr>
          <p:nvPr>
            <p:ph type="subTitle" idx="1"/>
          </p:nvPr>
        </p:nvSpPr>
        <p:spPr>
          <a:xfrm>
            <a:off x="468313" y="3213100"/>
            <a:ext cx="8424862" cy="3095625"/>
          </a:xfrm>
        </p:spPr>
        <p:txBody>
          <a:bodyPr lIns="182875" tIns="0" rIns="91425" bIns="45700"/>
          <a:lstStyle/>
          <a:p>
            <a:pPr marL="36513" marR="0" indent="-11113" algn="ctr">
              <a:spcBef>
                <a:spcPct val="0"/>
              </a:spcBef>
              <a:buSzPct val="25000"/>
              <a:buFont typeface="Noto Sans Symbols"/>
              <a:buNone/>
            </a:pPr>
            <a:endParaRPr lang="pl-PL" sz="2000">
              <a:solidFill>
                <a:srgbClr val="78766F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pic>
        <p:nvPicPr>
          <p:cNvPr id="50180" name="Shape 129" descr="C:\Users\User\Desktop\Sieć 17.05 2016\images.jpg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4365625"/>
            <a:ext cx="2232025" cy="1655763"/>
          </a:xfrm>
          <a:prstGeom prst="rect">
            <a:avLst/>
          </a:prstGeom>
          <a:noFill/>
          <a:ln w="76200" cmpd="thickThin">
            <a:solidFill>
              <a:schemeClr val="accent2">
                <a:lumMod val="50000"/>
              </a:schemeClr>
            </a:solidFill>
            <a:miter lim="8000"/>
            <a:headEnd/>
            <a:tailEnd/>
          </a:ln>
        </p:spPr>
      </p:pic>
      <p:pic>
        <p:nvPicPr>
          <p:cNvPr id="50181" name="Shape 130" descr="C:\Users\User\Desktop\Sieć 17.05 2016\HIS-LK12C.jpg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292600"/>
            <a:ext cx="2303462" cy="1728788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"/>
            <a:headEnd/>
            <a:tailEnd/>
          </a:ln>
        </p:spPr>
      </p:pic>
      <p:pic>
        <p:nvPicPr>
          <p:cNvPr id="50182" name="Symbol zastępczy zawartości 3" descr="C:\Users\Kaliszewscy\Desktop\Zdjęcia sieci - 6.11\20171106_171037.jpg"/>
          <p:cNvPicPr>
            <a:picLocks noGrp="1"/>
          </p:cNvPicPr>
          <p:nvPr>
            <p:ph idx="1"/>
          </p:nvPr>
        </p:nvPicPr>
        <p:blipFill>
          <a:blip r:embed="rId5" cstate="print"/>
          <a:srcRect l="41676" t="19234" r="47773" b="42958"/>
          <a:stretch>
            <a:fillRect/>
          </a:stretch>
        </p:blipFill>
        <p:spPr>
          <a:xfrm>
            <a:off x="3851275" y="3500438"/>
            <a:ext cx="1441450" cy="2736850"/>
          </a:xfrm>
          <a:ln w="381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288" y="1268413"/>
            <a:ext cx="8291512" cy="4738687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pl-PL" dirty="0"/>
              <a:t>praktyczne wskazówki do pracy</a:t>
            </a:r>
          </a:p>
          <a:p>
            <a:pPr>
              <a:defRPr/>
            </a:pPr>
            <a:r>
              <a:rPr lang="pl-PL" dirty="0"/>
              <a:t>warsztaty</a:t>
            </a:r>
          </a:p>
          <a:p>
            <a:pPr>
              <a:defRPr/>
            </a:pPr>
            <a:r>
              <a:rPr lang="pl-PL" dirty="0"/>
              <a:t>życzliwa atmosfera</a:t>
            </a:r>
          </a:p>
          <a:p>
            <a:pPr>
              <a:defRPr/>
            </a:pPr>
            <a:r>
              <a:rPr lang="pl-PL" dirty="0"/>
              <a:t>wiele konkretów przydatnych w pracy</a:t>
            </a:r>
          </a:p>
          <a:p>
            <a:pPr>
              <a:defRPr/>
            </a:pPr>
            <a:r>
              <a:rPr lang="pl-PL" dirty="0"/>
              <a:t>wspaniała atmosfera</a:t>
            </a:r>
          </a:p>
          <a:p>
            <a:pPr>
              <a:defRPr/>
            </a:pPr>
            <a:r>
              <a:rPr lang="pl-PL" dirty="0"/>
              <a:t>doskonałe merytoryczne przygotowanie prowadzących</a:t>
            </a:r>
          </a:p>
          <a:p>
            <a:pPr>
              <a:defRPr/>
            </a:pPr>
            <a:r>
              <a:rPr lang="pl-PL" dirty="0"/>
              <a:t>praktyczna tematyka</a:t>
            </a:r>
          </a:p>
          <a:p>
            <a:pPr>
              <a:defRPr/>
            </a:pPr>
            <a:r>
              <a:rPr lang="pl-PL" dirty="0"/>
              <a:t>wysoki poziom zajęć, profesjonalne prowadzenie</a:t>
            </a:r>
          </a:p>
          <a:p>
            <a:pPr>
              <a:defRPr/>
            </a:pPr>
            <a:r>
              <a:rPr lang="pl-PL" dirty="0"/>
              <a:t>podawanie przykładów „recept”, gotowych rozwiązań w różnych sytuacjach</a:t>
            </a:r>
          </a:p>
          <a:p>
            <a:pPr>
              <a:defRPr/>
            </a:pPr>
            <a:r>
              <a:rPr lang="pl-PL" dirty="0"/>
              <a:t>atmosfera- miło, sympatycznie, rzetelnie, merytorycznie</a:t>
            </a:r>
          </a:p>
          <a:p>
            <a:pPr>
              <a:defRPr/>
            </a:pPr>
            <a:r>
              <a:rPr lang="pl-PL" dirty="0"/>
              <a:t>profesjonalizm</a:t>
            </a:r>
          </a:p>
          <a:p>
            <a:pPr>
              <a:defRPr/>
            </a:pPr>
            <a:r>
              <a:rPr lang="pl-PL" dirty="0"/>
              <a:t>opieranie się na sytuacjach z „życia wziętych” i odnoszenie się do nich</a:t>
            </a:r>
          </a:p>
          <a:p>
            <a:pPr>
              <a:defRPr/>
            </a:pPr>
            <a:r>
              <a:rPr lang="pl-PL" dirty="0"/>
              <a:t>dużo przykładów, odwołań do codziennej pracy w szkole, warsztatowe sposoby pracy, praktyczne zastosowanie podawanych treści, atmosfera sprzyjająca pracy, ekspert</a:t>
            </a:r>
          </a:p>
          <a:p>
            <a:pPr>
              <a:defRPr/>
            </a:pPr>
            <a:r>
              <a:rPr lang="pl-PL" dirty="0"/>
              <a:t>warsztaty, scenki, przykłady praktyczne</a:t>
            </a:r>
          </a:p>
          <a:p>
            <a:pPr>
              <a:defRPr/>
            </a:pPr>
            <a:r>
              <a:rPr lang="pl-PL" dirty="0"/>
              <a:t>wszystko- organizacja, praca koordynatorki i eksperta</a:t>
            </a:r>
          </a:p>
          <a:p>
            <a:pPr>
              <a:defRPr/>
            </a:pPr>
            <a:r>
              <a:rPr lang="pl-PL" dirty="0"/>
              <a:t>konkretne tematy dotyczące pracy w szkole</a:t>
            </a:r>
          </a:p>
          <a:p>
            <a:pPr>
              <a:defRPr/>
            </a:pPr>
            <a:r>
              <a:rPr lang="pl-PL" dirty="0"/>
              <a:t>możliwość wymiany spostrzeżeń i doświadczeń z pracy</a:t>
            </a:r>
          </a:p>
          <a:p>
            <a:pPr>
              <a:defRPr/>
            </a:pPr>
            <a:r>
              <a:rPr lang="pl-PL" dirty="0"/>
              <a:t>świetna organizacja zajęć (przypominanie o zajęciach)</a:t>
            </a:r>
          </a:p>
          <a:p>
            <a:pPr>
              <a:defRPr/>
            </a:pPr>
            <a:r>
              <a:rPr lang="pl-PL" dirty="0"/>
              <a:t>praktyka</a:t>
            </a:r>
          </a:p>
          <a:p>
            <a:pPr>
              <a:buFont typeface="Wingdings 3" pitchFamily="18" charset="2"/>
              <a:buNone/>
              <a:defRPr/>
            </a:pPr>
            <a:endParaRPr lang="pl-PL" dirty="0"/>
          </a:p>
          <a:p>
            <a:pPr>
              <a:buFont typeface="Wingdings 3" pitchFamily="18" charset="2"/>
              <a:buNone/>
              <a:defRPr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06613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Ewaluacja- wypowiedzi członków sieci nauczycieli-wychowawców </a:t>
            </a:r>
            <a:br>
              <a:rPr lang="pl-PL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pl-PL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 pedagogów szkolnych</a:t>
            </a:r>
            <a:br>
              <a:rPr lang="pl-PL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pl-PL" sz="1800" dirty="0"/>
              <a:t>Co było najmocniejszą stroną pracy sieci? </a:t>
            </a:r>
            <a:br>
              <a:rPr lang="pl-PL" sz="2000" dirty="0"/>
            </a:br>
            <a:endParaRPr lang="pl-PL" sz="2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8313" y="1341438"/>
            <a:ext cx="8280400" cy="4824412"/>
          </a:xfrm>
        </p:spPr>
        <p:txBody>
          <a:bodyPr>
            <a:normAutofit fontScale="47500" lnSpcReduction="20000"/>
          </a:bodyPr>
          <a:lstStyle/>
          <a:p>
            <a:pPr>
              <a:buFont typeface="Wingdings 3" pitchFamily="18" charset="2"/>
              <a:buNone/>
              <a:defRPr/>
            </a:pPr>
            <a:r>
              <a:rPr lang="pl-PL" sz="2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Wdrażam:</a:t>
            </a:r>
          </a:p>
          <a:p>
            <a:pPr>
              <a:defRPr/>
            </a:pPr>
            <a:r>
              <a:rPr lang="pl-PL" sz="2400" dirty="0"/>
              <a:t>sposoby prowadzenia rozmów i sposoby pracy w kontaktach z rodzicami</a:t>
            </a:r>
          </a:p>
          <a:p>
            <a:pPr>
              <a:defRPr/>
            </a:pPr>
            <a:r>
              <a:rPr lang="pl-PL" sz="2400" dirty="0"/>
              <a:t>pewne pomysły związane z organizacją zebrań dla rodziców</a:t>
            </a:r>
          </a:p>
          <a:p>
            <a:pPr>
              <a:defRPr/>
            </a:pPr>
            <a:r>
              <a:rPr lang="pl-PL" sz="2400" dirty="0"/>
              <a:t>podany sposób prowadzenia rozmowy z „trudnym rodzicem”</a:t>
            </a:r>
          </a:p>
          <a:p>
            <a:pPr>
              <a:defRPr/>
            </a:pPr>
            <a:r>
              <a:rPr lang="pl-PL" sz="2400" dirty="0"/>
              <a:t>pomysły z warsztatów wykorzystuje w pracy wychowawczej</a:t>
            </a:r>
          </a:p>
          <a:p>
            <a:pPr>
              <a:defRPr/>
            </a:pPr>
            <a:r>
              <a:rPr lang="pl-PL" sz="2400" dirty="0"/>
              <a:t>sposób prowadzenia pierwszego zebrania z rodzicami</a:t>
            </a:r>
          </a:p>
          <a:p>
            <a:pPr>
              <a:defRPr/>
            </a:pPr>
            <a:r>
              <a:rPr lang="pl-PL" sz="2400" dirty="0"/>
              <a:t>nie oceniam a opisuję, </a:t>
            </a:r>
            <a:r>
              <a:rPr lang="pl-PL" sz="2400" dirty="0" err="1"/>
              <a:t>uciszacze</a:t>
            </a:r>
            <a:endParaRPr lang="pl-PL" sz="2400" dirty="0"/>
          </a:p>
          <a:p>
            <a:pPr>
              <a:defRPr/>
            </a:pPr>
            <a:r>
              <a:rPr lang="pl-PL" sz="2400" dirty="0"/>
              <a:t>założenia dotyczące spotkań z rodzicami- planowanie działań, spotkań już wdrażam</a:t>
            </a:r>
          </a:p>
          <a:p>
            <a:pPr>
              <a:defRPr/>
            </a:pPr>
            <a:r>
              <a:rPr lang="pl-PL" sz="2400" dirty="0"/>
              <a:t>pomysły rozmów z trudnym rodzicem</a:t>
            </a:r>
          </a:p>
          <a:p>
            <a:pPr>
              <a:defRPr/>
            </a:pPr>
            <a:r>
              <a:rPr lang="pl-PL" sz="2400" dirty="0"/>
              <a:t>opisywanie a nie ocenianie, krótkie komunikaty</a:t>
            </a:r>
          </a:p>
          <a:p>
            <a:pPr>
              <a:defRPr/>
            </a:pPr>
            <a:r>
              <a:rPr lang="pl-PL" sz="2400" dirty="0"/>
              <a:t>plan zebrań z rodzicami</a:t>
            </a:r>
          </a:p>
          <a:p>
            <a:pPr>
              <a:defRPr/>
            </a:pPr>
            <a:r>
              <a:rPr lang="pl-PL" sz="2400" dirty="0"/>
              <a:t>pomoc uczniom i sobie, wzbogacone moje umiejętności i wiedza</a:t>
            </a:r>
          </a:p>
          <a:p>
            <a:pPr>
              <a:defRPr/>
            </a:pPr>
            <a:r>
              <a:rPr lang="pl-PL" sz="2400" dirty="0"/>
              <a:t>przygotowanie do rozmowy z rodzicem</a:t>
            </a:r>
          </a:p>
          <a:p>
            <a:pPr>
              <a:defRPr/>
            </a:pPr>
            <a:r>
              <a:rPr lang="pl-PL" sz="2400" dirty="0"/>
              <a:t>praktyczne wskazówki dotyczące zebrań z rodzicami</a:t>
            </a:r>
          </a:p>
          <a:p>
            <a:pPr>
              <a:defRPr/>
            </a:pPr>
            <a:r>
              <a:rPr lang="pl-PL" sz="2400" dirty="0"/>
              <a:t>FUO w rozmowie z rodzicami</a:t>
            </a:r>
          </a:p>
          <a:p>
            <a:pPr>
              <a:defRPr/>
            </a:pPr>
            <a:r>
              <a:rPr lang="pl-PL" sz="2400" dirty="0"/>
              <a:t>Kartę rozmowy z rodzicami, plan zebrań szkolnych</a:t>
            </a:r>
            <a:endParaRPr lang="pl-PL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buFont typeface="Wingdings 3" pitchFamily="18" charset="2"/>
              <a:buNone/>
              <a:defRPr/>
            </a:pPr>
            <a:r>
              <a:rPr lang="pl-PL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Planuję wdrożyć:</a:t>
            </a:r>
            <a:endParaRPr lang="pl-PL" sz="1800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pl-PL" sz="2300" dirty="0"/>
              <a:t>pracę z różnymi typami rodziców, dzięki opracowaniu ich sylwetek</a:t>
            </a:r>
          </a:p>
          <a:p>
            <a:pPr>
              <a:defRPr/>
            </a:pPr>
            <a:r>
              <a:rPr lang="pl-PL" sz="2300" dirty="0"/>
              <a:t>pomysły na pracę z trudnym rodzicem</a:t>
            </a:r>
          </a:p>
          <a:p>
            <a:pPr>
              <a:defRPr/>
            </a:pPr>
            <a:r>
              <a:rPr lang="pl-PL" sz="2300" dirty="0"/>
              <a:t>odpowiednie prowadzenie zebrań</a:t>
            </a:r>
          </a:p>
          <a:p>
            <a:pPr>
              <a:defRPr/>
            </a:pPr>
            <a:r>
              <a:rPr lang="pl-PL" sz="2300" dirty="0"/>
              <a:t>współpracę z rodzicem i uczniem słabym</a:t>
            </a:r>
          </a:p>
          <a:p>
            <a:pPr>
              <a:defRPr/>
            </a:pPr>
            <a:r>
              <a:rPr lang="pl-PL" sz="2300" dirty="0"/>
              <a:t>lepsze przygotowanie do spotkań</a:t>
            </a:r>
          </a:p>
          <a:p>
            <a:pPr>
              <a:defRPr/>
            </a:pPr>
            <a:r>
              <a:rPr lang="pl-PL" sz="2300" dirty="0"/>
              <a:t>konspekt drugiego i trzeciego spotkania</a:t>
            </a:r>
          </a:p>
          <a:p>
            <a:pPr>
              <a:defRPr/>
            </a:pPr>
            <a:r>
              <a:rPr lang="pl-PL" sz="2300" dirty="0"/>
              <a:t>plan zebrań z rodzicami</a:t>
            </a:r>
          </a:p>
          <a:p>
            <a:pPr>
              <a:defRPr/>
            </a:pPr>
            <a:r>
              <a:rPr lang="pl-PL" sz="2300" dirty="0"/>
              <a:t>większe skupienie się na organizacji indywidualnych spotkań</a:t>
            </a:r>
            <a:endParaRPr lang="pl-PL" sz="2200" dirty="0"/>
          </a:p>
          <a:p>
            <a:pPr>
              <a:buFont typeface="Wingdings 3" pitchFamily="18" charset="2"/>
              <a:buNone/>
              <a:defRPr/>
            </a:pPr>
            <a:endParaRPr lang="pl-PL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9412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Ewaluacja- wypowiedzi członków sieci nauczycieli-wychowawców </a:t>
            </a:r>
            <a:br>
              <a:rPr lang="pl-PL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pl-PL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 pedagogów szkolnych</a:t>
            </a:r>
            <a:br>
              <a:rPr lang="pl-PL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Na pytanie jakie rozwiązania/ pomysły wyniesione z sieci wdrażasz teraz w swojej pracy, a jakie planujesz  nauczycielki odpowiadały następująco:</a:t>
            </a:r>
            <a:b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endParaRPr lang="pl-PL" sz="2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zawartości 1"/>
          <p:cNvSpPr>
            <a:spLocks noGrp="1"/>
          </p:cNvSpPr>
          <p:nvPr>
            <p:ph idx="1"/>
          </p:nvPr>
        </p:nvSpPr>
        <p:spPr>
          <a:xfrm>
            <a:off x="395288" y="1268413"/>
            <a:ext cx="8291512" cy="4738687"/>
          </a:xfrm>
        </p:spPr>
        <p:txBody>
          <a:bodyPr/>
          <a:lstStyle/>
          <a:p>
            <a:r>
              <a:rPr lang="pl-PL" sz="1200"/>
              <a:t>rozmowy, kontakty, wymiana doświadczeń, wspólne problemy, poszukiwanie rozwiązań, rozwój osobisty</a:t>
            </a:r>
          </a:p>
          <a:p>
            <a:r>
              <a:rPr lang="pl-PL" sz="1200"/>
              <a:t>możliwość kontaktu wychowawców z pedagogami, wymiana doświadczeń</a:t>
            </a:r>
          </a:p>
          <a:p>
            <a:r>
              <a:rPr lang="pl-PL" sz="1200"/>
              <a:t>zaciśnięcie współpracy z innymi nauczycielami mojej placówki, poszerzenie wiedzy psychologicznej, zmiana perspektywy myślowej co do spostrzegania różnych problemów, rozwój osobisty</a:t>
            </a:r>
          </a:p>
          <a:p>
            <a:r>
              <a:rPr lang="pl-PL" sz="1200"/>
              <a:t>uświadomienie sobie moich mocnych i słabych stron, garść praktycznych rozwiązań w kontaktach z rodzicami</a:t>
            </a:r>
          </a:p>
          <a:p>
            <a:r>
              <a:rPr lang="pl-PL" sz="1200"/>
              <a:t>czuję się pewniej jako wychowawca, wiem jak się zachować w wielu trudnych sytuacjach</a:t>
            </a:r>
          </a:p>
          <a:p>
            <a:r>
              <a:rPr lang="pl-PL" sz="1200"/>
              <a:t>lepszy, łatwiejszy kontakt z rodzicami, wypracowanie wspólnego celu</a:t>
            </a:r>
          </a:p>
          <a:p>
            <a:r>
              <a:rPr lang="pl-PL" sz="1200"/>
              <a:t>doskonalenie warsztatu pracy, nabycie różnych umiejętności</a:t>
            </a:r>
          </a:p>
          <a:p>
            <a:r>
              <a:rPr lang="pl-PL" sz="1200"/>
              <a:t>potwierdzenie, że coś wiem, coś dobrze robię, ale muszę się doskonalić, żeby czuć się jeszcze lepiej</a:t>
            </a:r>
          </a:p>
          <a:p>
            <a:r>
              <a:rPr lang="pl-PL" sz="1200"/>
              <a:t>poznałam nowe osoby, wymieniłam się doświadczeniem, zrozumiałam bardziej swoje potrzeby</a:t>
            </a:r>
          </a:p>
          <a:p>
            <a:r>
              <a:rPr lang="pl-PL" sz="1200"/>
              <a:t>mam większą świadomość patrzenia na sytuacje z perspektywy innej osoby, wiem, że rodzic chce dobrze dla dziecka, tak jak ja, ale może mieć inne potrzeby, inny sposób  dochodzenia do celu</a:t>
            </a:r>
          </a:p>
          <a:p>
            <a:r>
              <a:rPr lang="pl-PL" sz="1200"/>
              <a:t>możliwość rozmowy z innymi praktykami skonfrontowanie rozwiązań, propozycji</a:t>
            </a:r>
          </a:p>
          <a:p>
            <a:r>
              <a:rPr lang="pl-PL" sz="1200"/>
              <a:t>więcej pomyślę, zanim coś powiem</a:t>
            </a:r>
          </a:p>
          <a:p>
            <a:r>
              <a:rPr lang="pl-PL" sz="1200"/>
              <a:t>wymiana doświadczeń, nowe wiadomości związane ze współpracą z rodzicami</a:t>
            </a:r>
          </a:p>
          <a:p>
            <a:r>
              <a:rPr lang="pl-PL" sz="1200"/>
              <a:t>poznanie wielu wartościowych ludzi, którzy opowiadali o licznych swoich doświadczeniach zawodowych. Mogłam je porównać ze swoimi i wyciągnąć odpowiednie wnioski</a:t>
            </a:r>
          </a:p>
          <a:p>
            <a:r>
              <a:rPr lang="pl-PL" sz="1200"/>
              <a:t>większa odwaga podczas trudnych rozmów z rodzicami</a:t>
            </a:r>
          </a:p>
          <a:p>
            <a:r>
              <a:rPr lang="pl-PL" sz="1200"/>
              <a:t>wymiana doświadczeń, dużo przydatnych informacji</a:t>
            </a:r>
          </a:p>
          <a:p>
            <a:pPr>
              <a:buFont typeface="Wingdings 3" pitchFamily="18" charset="2"/>
              <a:buNone/>
            </a:pPr>
            <a:endParaRPr lang="pl-PL"/>
          </a:p>
          <a:p>
            <a:pPr>
              <a:buFont typeface="Wingdings 3" pitchFamily="18" charset="2"/>
              <a:buNone/>
            </a:pPr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26876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pl-PL" sz="2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br>
              <a:rPr lang="pl-PL" sz="2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pl-PL" sz="2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br>
              <a:rPr lang="pl-PL" sz="2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br>
              <a:rPr lang="pl-PL" sz="2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br>
              <a:rPr lang="pl-PL" sz="2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pl-PL" sz="2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Ewaluacja- wypowiedzi członków sieci nauczycieli-wychowawców </a:t>
            </a:r>
            <a:br>
              <a:rPr lang="pl-PL" sz="2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pl-PL" sz="2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 pedagogów szkolnych </a:t>
            </a:r>
            <a:br>
              <a:rPr lang="pl-PL" sz="2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Czy widzisz jakieś wartości dodane związane z Twoim </a:t>
            </a:r>
            <a:b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udziałem w sieci?</a:t>
            </a:r>
            <a:br>
              <a:rPr lang="pl-PL" sz="27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br>
              <a:rPr lang="pl-PL" sz="4000" dirty="0"/>
            </a:br>
            <a:br>
              <a:rPr lang="pl-PL" sz="4400" dirty="0"/>
            </a:br>
            <a:endParaRPr lang="pl-PL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buFont typeface="Wingdings 3" pitchFamily="18" charset="2"/>
              <a:buNone/>
            </a:pPr>
            <a:r>
              <a:rPr lang="pl-PL" sz="2000">
                <a:cs typeface="Arial" pitchFamily="34" charset="0"/>
              </a:rPr>
              <a:t>Bardzo serdecznie dziękuję za aktywne uczestniczenie, </a:t>
            </a:r>
          </a:p>
          <a:p>
            <a:pPr algn="ctr">
              <a:lnSpc>
                <a:spcPct val="150000"/>
              </a:lnSpc>
              <a:buFont typeface="Wingdings 3" pitchFamily="18" charset="2"/>
              <a:buNone/>
            </a:pPr>
            <a:r>
              <a:rPr lang="pl-PL" sz="2000">
                <a:cs typeface="Arial" pitchFamily="34" charset="0"/>
              </a:rPr>
              <a:t>zaangażowanie, ciekawą wymianę doświadczeń, cenne uwagi, </a:t>
            </a:r>
          </a:p>
          <a:p>
            <a:pPr algn="ctr">
              <a:lnSpc>
                <a:spcPct val="150000"/>
              </a:lnSpc>
              <a:buFont typeface="Wingdings 3" pitchFamily="18" charset="2"/>
              <a:buNone/>
            </a:pPr>
            <a:r>
              <a:rPr lang="pl-PL" sz="2000">
                <a:cs typeface="Arial" pitchFamily="34" charset="0"/>
              </a:rPr>
              <a:t>atmosferę zajęć i oczywiście życzliwe, bogate w treści odpowiedzi na </a:t>
            </a:r>
          </a:p>
          <a:p>
            <a:pPr algn="ctr">
              <a:lnSpc>
                <a:spcPct val="150000"/>
              </a:lnSpc>
              <a:buFont typeface="Wingdings 3" pitchFamily="18" charset="2"/>
              <a:buNone/>
            </a:pPr>
            <a:r>
              <a:rPr lang="pl-PL" sz="2000">
                <a:cs typeface="Arial" pitchFamily="34" charset="0"/>
              </a:rPr>
              <a:t>pytania ankiety ewaluacyjnej podsumowującej pracę sieci współpracy</a:t>
            </a:r>
          </a:p>
          <a:p>
            <a:pPr algn="ctr">
              <a:lnSpc>
                <a:spcPct val="150000"/>
              </a:lnSpc>
              <a:buFont typeface="Wingdings 3" pitchFamily="18" charset="2"/>
              <a:buNone/>
            </a:pPr>
            <a:r>
              <a:rPr lang="pl-PL" sz="2000">
                <a:cs typeface="Arial" pitchFamily="34" charset="0"/>
              </a:rPr>
              <a:t> i samokształcenia.</a:t>
            </a:r>
          </a:p>
          <a:p>
            <a:pPr>
              <a:buFont typeface="Wingdings 3" pitchFamily="18" charset="2"/>
              <a:buNone/>
            </a:pPr>
            <a:endParaRPr lang="pl-PL" sz="2000">
              <a:cs typeface="Arial" pitchFamily="34" charset="0"/>
            </a:endParaRPr>
          </a:p>
          <a:p>
            <a:pPr algn="r">
              <a:buFont typeface="Wingdings 3" pitchFamily="18" charset="2"/>
              <a:buNone/>
            </a:pPr>
            <a:r>
              <a:rPr lang="pl-PL" sz="1200">
                <a:cs typeface="Arial" pitchFamily="34" charset="0"/>
              </a:rPr>
              <a:t>koordynator sieci nauczycieli- wychowawców i pedagogów szkolnych</a:t>
            </a:r>
          </a:p>
          <a:p>
            <a:pPr>
              <a:buFont typeface="Wingdings 3" pitchFamily="18" charset="2"/>
              <a:buNone/>
            </a:pPr>
            <a:r>
              <a:rPr lang="pl-PL" sz="1200">
                <a:cs typeface="Arial" pitchFamily="34" charset="0"/>
              </a:rPr>
              <a:t>                                                                                                                 Krystyna Kaliszewska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Drogie Koleżanki sieci nauczycieli-wychowawców</a:t>
            </a:r>
            <a:br>
              <a:rPr lang="pl-PL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pl-PL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i pedagogów szkolnych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136"/>
          <p:cNvSpPr>
            <a:spLocks noGrp="1"/>
          </p:cNvSpPr>
          <p:nvPr>
            <p:ph type="ctrTitle"/>
          </p:nvPr>
        </p:nvSpPr>
        <p:spPr>
          <a:xfrm>
            <a:off x="250825" y="0"/>
            <a:ext cx="8582025" cy="1268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rgbClr val="000000"/>
              </a:buClr>
              <a:buSzPct val="25000"/>
              <a:defRPr/>
            </a:pPr>
            <a:r>
              <a:rPr lang="pl-PL" altLang="pl-PL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Arial" charset="0"/>
              </a:rPr>
              <a:t>Nasza wiedza, umiejętności i towarzyszące nam emocje</a:t>
            </a:r>
            <a:br>
              <a:rPr lang="pl-PL" altLang="pl-PL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Arial" charset="0"/>
              </a:rPr>
            </a:br>
            <a:r>
              <a:rPr lang="pl-PL" altLang="pl-PL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Arial" charset="0"/>
              </a:rPr>
              <a:t>Jaki powinien być nauczyciel- wychowawca pedagog ?</a:t>
            </a:r>
            <a:endParaRPr lang="pl-PL" altLang="pl-PL" sz="16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  <a:sym typeface="Arial" charset="0"/>
            </a:endParaRPr>
          </a:p>
        </p:txBody>
      </p:sp>
      <p:sp>
        <p:nvSpPr>
          <p:cNvPr id="11267" name="Shape 140"/>
          <p:cNvSpPr txBox="1">
            <a:spLocks noChangeArrowheads="1"/>
          </p:cNvSpPr>
          <p:nvPr/>
        </p:nvSpPr>
        <p:spPr bwMode="auto">
          <a:xfrm>
            <a:off x="5959475" y="5168900"/>
            <a:ext cx="2986088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 eaLnBrk="1" hangingPunct="1">
              <a:buClr>
                <a:srgbClr val="000000"/>
              </a:buClr>
            </a:pPr>
            <a:endParaRPr lang="pl-PL" altLang="pl-PL" sz="2400" b="1"/>
          </a:p>
        </p:txBody>
      </p:sp>
      <p:pic>
        <p:nvPicPr>
          <p:cNvPr id="141" name="Shape 141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11269" name="pole tekstowe 7"/>
          <p:cNvSpPr txBox="1">
            <a:spLocks noChangeArrowheads="1"/>
          </p:cNvSpPr>
          <p:nvPr/>
        </p:nvSpPr>
        <p:spPr bwMode="auto">
          <a:xfrm>
            <a:off x="3132138" y="22764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547813" y="2349500"/>
            <a:ext cx="6119812" cy="400050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Kompetentny nauczyciel- wychowawca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Symbol zastępczy zawartości 3" descr="20180423_1536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6924"/>
          <a:stretch>
            <a:fillRect/>
          </a:stretch>
        </p:blipFill>
        <p:spPr>
          <a:xfrm>
            <a:off x="468313" y="1628775"/>
            <a:ext cx="2590800" cy="3887788"/>
          </a:xfrm>
          <a:ln w="76200">
            <a:solidFill>
              <a:schemeClr val="accent2">
                <a:lumMod val="50000"/>
              </a:schemeClr>
            </a:solidFill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l-PL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Pracujemy w grupach</a:t>
            </a:r>
          </a:p>
        </p:txBody>
      </p:sp>
      <p:pic>
        <p:nvPicPr>
          <p:cNvPr id="12292" name="Obraz 5" descr="20180423_153612.jpg"/>
          <p:cNvPicPr>
            <a:picLocks noChangeAspect="1"/>
          </p:cNvPicPr>
          <p:nvPr/>
        </p:nvPicPr>
        <p:blipFill>
          <a:blip r:embed="rId3" cstate="print"/>
          <a:srcRect t="41830" r="2702"/>
          <a:stretch>
            <a:fillRect/>
          </a:stretch>
        </p:blipFill>
        <p:spPr bwMode="auto">
          <a:xfrm>
            <a:off x="3348038" y="3716338"/>
            <a:ext cx="2592387" cy="2992437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2293" name="Obraz 8" descr="20180423_153542.jpg"/>
          <p:cNvPicPr>
            <a:picLocks noChangeAspect="1"/>
          </p:cNvPicPr>
          <p:nvPr/>
        </p:nvPicPr>
        <p:blipFill>
          <a:blip r:embed="rId4" cstate="print"/>
          <a:srcRect l="3127" b="32813"/>
          <a:stretch>
            <a:fillRect/>
          </a:stretch>
        </p:blipFill>
        <p:spPr bwMode="auto">
          <a:xfrm>
            <a:off x="6156325" y="1700213"/>
            <a:ext cx="2447925" cy="381635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06090"/>
          </a:xfrm>
        </p:spPr>
        <p:txBody>
          <a:bodyPr/>
          <a:lstStyle/>
          <a:p>
            <a:pPr algn="ctr">
              <a:defRPr/>
            </a:pPr>
            <a:r>
              <a:rPr lang="pl-PL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Efekty naszej pracy</a:t>
            </a:r>
          </a:p>
        </p:txBody>
      </p:sp>
      <p:pic>
        <p:nvPicPr>
          <p:cNvPr id="13315" name="Picture 2" descr="C:\Users\Kaliszewscy\Desktop\Zdjęcia sieć 2018\20180423_1739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268413"/>
            <a:ext cx="3849688" cy="4983162"/>
          </a:xfrm>
          <a:ln w="57150">
            <a:solidFill>
              <a:schemeClr val="accent2">
                <a:lumMod val="50000"/>
              </a:schemeClr>
            </a:solidFill>
          </a:ln>
        </p:spPr>
      </p:pic>
      <p:pic>
        <p:nvPicPr>
          <p:cNvPr id="13316" name="Picture 5" descr="C:\Users\Kaliszewscy\Desktop\Zdjęcia sieć 2018\20180423_1739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058400" y="-7543800"/>
            <a:ext cx="43195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Obraz 7" descr="20180423_17393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0813" y="1341438"/>
            <a:ext cx="3671887" cy="489585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zawartości 1"/>
          <p:cNvSpPr>
            <a:spLocks noGrp="1"/>
          </p:cNvSpPr>
          <p:nvPr>
            <p:ph idx="1"/>
          </p:nvPr>
        </p:nvSpPr>
        <p:spPr>
          <a:xfrm>
            <a:off x="395288" y="1196975"/>
            <a:ext cx="8291512" cy="48101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sz="1600"/>
              <a:t>Efektywna współpraca z rodzicami. Prawa rodziców. Formy współpracy. Organizacja  spotkań zbiorowych. Rozmowy indywidualne - praktyczne rozwiązania </a:t>
            </a:r>
          </a:p>
          <a:p>
            <a:pPr>
              <a:lnSpc>
                <a:spcPct val="150000"/>
              </a:lnSpc>
            </a:pPr>
            <a:r>
              <a:rPr lang="pl-PL" sz="1600"/>
              <a:t>Trening umiejętności społecznych - komunikacja interpersonalna, asertywność, emocje, autoprezentacja.</a:t>
            </a:r>
          </a:p>
          <a:p>
            <a:pPr>
              <a:lnSpc>
                <a:spcPct val="150000"/>
              </a:lnSpc>
            </a:pPr>
            <a:r>
              <a:rPr lang="pl-PL" sz="1600"/>
              <a:t>Współpraca z wychowawcami, nauczycielami przedmiotów, pedagogiem, psychologiem, logopedą, doradcą zawodowym, bibliotekarką, dyrekcją itd.</a:t>
            </a:r>
          </a:p>
          <a:p>
            <a:pPr>
              <a:lnSpc>
                <a:spcPct val="150000"/>
              </a:lnSpc>
            </a:pPr>
            <a:r>
              <a:rPr lang="pl-PL" sz="1600"/>
              <a:t>Jak sobie radzić z trudnymi i prowokacyjnymi zachowaniami uczniów. Metoda konstruktywnej konfrontacji.</a:t>
            </a:r>
          </a:p>
          <a:p>
            <a:pPr>
              <a:lnSpc>
                <a:spcPct val="150000"/>
              </a:lnSpc>
            </a:pPr>
            <a:r>
              <a:rPr lang="pl-PL" sz="1600"/>
              <a:t>Prawo i odpowiedzialność prawna wychowawcy – pedagoga.</a:t>
            </a:r>
          </a:p>
          <a:p>
            <a:pPr>
              <a:lnSpc>
                <a:spcPct val="150000"/>
              </a:lnSpc>
            </a:pPr>
            <a:r>
              <a:rPr lang="pl-PL" sz="1600"/>
              <a:t>Metodyka pracy z dzieckiem o specjalnych potrzebach edukacyjnych.</a:t>
            </a:r>
          </a:p>
          <a:p>
            <a:pPr>
              <a:lnSpc>
                <a:spcPct val="150000"/>
              </a:lnSpc>
            </a:pPr>
            <a:r>
              <a:rPr lang="pl-PL" sz="1600"/>
              <a:t>Problemy współczesnej edukacji.</a:t>
            </a:r>
          </a:p>
          <a:p>
            <a:pPr>
              <a:lnSpc>
                <a:spcPct val="150000"/>
              </a:lnSpc>
            </a:pPr>
            <a:r>
              <a:rPr lang="pl-PL" sz="1600"/>
              <a:t>Film edukacyjny w pracy nauczyciela.</a:t>
            </a:r>
          </a:p>
          <a:p>
            <a:pPr>
              <a:buFont typeface="Wingdings 3" pitchFamily="18" charset="2"/>
              <a:buNone/>
            </a:pPr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l-PL" sz="2800" dirty="0">
                <a:solidFill>
                  <a:schemeClr val="accent2">
                    <a:lumMod val="50000"/>
                  </a:schemeClr>
                </a:solidFill>
              </a:rPr>
              <a:t>Główne obszary tematyczne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zawartości 1"/>
          <p:cNvSpPr>
            <a:spLocks noGrp="1"/>
          </p:cNvSpPr>
          <p:nvPr>
            <p:ph idx="1"/>
          </p:nvPr>
        </p:nvSpPr>
        <p:spPr>
          <a:xfrm>
            <a:off x="468313" y="1341438"/>
            <a:ext cx="8218487" cy="4665662"/>
          </a:xfrm>
        </p:spPr>
        <p:txBody>
          <a:bodyPr>
            <a:normAutofit/>
          </a:bodyPr>
          <a:lstStyle/>
          <a:p>
            <a:pPr marL="107950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7950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l-PL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Efektywna współpraca z rodzicami. Prawa rodziców. Formy współpracy. Organizacja  spotkań zbiorowych. Rozmowy indywidualne - praktyczne rozwiązania. </a:t>
            </a:r>
          </a:p>
          <a:p>
            <a:pPr marL="10795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pl-PL" altLang="pl-PL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3554" name="Tytuł 2"/>
          <p:cNvSpPr>
            <a:spLocks noGrp="1"/>
          </p:cNvSpPr>
          <p:nvPr>
            <p:ph type="title"/>
          </p:nvPr>
        </p:nvSpPr>
        <p:spPr>
          <a:xfrm>
            <a:off x="539750" y="274638"/>
            <a:ext cx="8147050" cy="9937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Rozpoznajemy nasze potrzeby – wybrany temat:</a:t>
            </a:r>
            <a:br>
              <a:rPr lang="pl-PL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1932</TotalTime>
  <Words>2194</Words>
  <Application>Microsoft Office PowerPoint</Application>
  <PresentationFormat>Pokaz na ekranie (4:3)</PresentationFormat>
  <Paragraphs>302</Paragraphs>
  <Slides>47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47</vt:i4>
      </vt:variant>
    </vt:vector>
  </HeadingPairs>
  <TitlesOfParts>
    <vt:vector size="56" baseType="lpstr">
      <vt:lpstr>Arial</vt:lpstr>
      <vt:lpstr>Calibri</vt:lpstr>
      <vt:lpstr>Lucida Sans Unicode</vt:lpstr>
      <vt:lpstr>Noto Sans Symbols</vt:lpstr>
      <vt:lpstr>Times New Roman</vt:lpstr>
      <vt:lpstr>Verdana</vt:lpstr>
      <vt:lpstr>Wingdings 2</vt:lpstr>
      <vt:lpstr>Wingdings 3</vt:lpstr>
      <vt:lpstr>Hol</vt:lpstr>
      <vt:lpstr>                      Sieć współpracy i samokształcenia nauczycieli-wychowawców  i pedagogów szkolnych.   kwiecień – grudzień 2018 r. </vt:lpstr>
      <vt:lpstr>                              Pierwsze spotkanie Sieć współpracy i samokształcenia nauczycieli-wychowawców  i pedagogów szkolnych.  Warsztat organizacyjno- diagnostyczny 23 kwietnia 2018 r. Koordynator: Krystyna Kaliszewska </vt:lpstr>
      <vt:lpstr>Sieć to przestrzeń, w której uczestnicy mogą skorzystać ze wsparcia merytorycznego i metodycznego oraz otrzymać dostosowaną do swoich potrzeb wiedzę </vt:lpstr>
      <vt:lpstr>   Co zyskamy?    </vt:lpstr>
      <vt:lpstr>Nasza wiedza, umiejętności i towarzyszące nam emocje Jaki powinien być nauczyciel- wychowawca pedagog ?</vt:lpstr>
      <vt:lpstr>Pracujemy w grupach</vt:lpstr>
      <vt:lpstr>Efekty naszej pracy</vt:lpstr>
      <vt:lpstr>Główne obszary tematyczne</vt:lpstr>
      <vt:lpstr>Rozpoznajemy nasze potrzeby – wybrany temat:  </vt:lpstr>
      <vt:lpstr>Prezentacja programu PowerPoint</vt:lpstr>
      <vt:lpstr>Linia czasu – nasze działania 2018 r. </vt:lpstr>
      <vt:lpstr>                           Drugie spotkanie Sieć współpracy i samokształcenia nauczycieli-wychowawców  i pedagogów szkolnych.  Warsztat:  Rodzic i jego perspektywa w kontakcie z nauczycielami 7 maja 2018 r. Ekspert: Emilia Sygulska  </vt:lpstr>
      <vt:lpstr>Program warsztatu</vt:lpstr>
      <vt:lpstr>Pracujemy w parach</vt:lpstr>
      <vt:lpstr>Dzielimy się swoją wiedzą i doświadczeniem</vt:lpstr>
      <vt:lpstr>Redagujemy plan spotkania z rodzicami</vt:lpstr>
      <vt:lpstr>Rozmowa nauczyciela z rodzicem – odgrywanie scenek. Dobre rady eksperta</vt:lpstr>
      <vt:lpstr>Praca indywidualna- analiza przypadku </vt:lpstr>
      <vt:lpstr>Praca indywidualna- analiza przypadku</vt:lpstr>
      <vt:lpstr>                           Trzecie spotkanie Sieć współpracy i samokształcenia nauczycieli-wychowawców  i pedagogów szkolnych.  Warsztat :  Asertywność w kontaktach z rodzicami 7 czerwca 2018 r. Ekspert: Emilia Sygulska  </vt:lpstr>
      <vt:lpstr>Program warsztatu</vt:lpstr>
      <vt:lpstr>Powtórka z poprzednich warsztatów</vt:lpstr>
      <vt:lpstr>Opis zachowania czy ocena?</vt:lpstr>
      <vt:lpstr>Asertywność w kontaktach z rodzicami</vt:lpstr>
      <vt:lpstr> </vt:lpstr>
      <vt:lpstr>Praca w grupach</vt:lpstr>
      <vt:lpstr>Formułowanie oczekiwań</vt:lpstr>
      <vt:lpstr>Praca z tekstem</vt:lpstr>
      <vt:lpstr>Dzielimy się swoimi wnioskami z pracy indywidualnej</vt:lpstr>
      <vt:lpstr>Słuchamy w skupieniu</vt:lpstr>
      <vt:lpstr>                        Sieć współpracy i samokształcenia nauczycieli-wychowawców  i pedagogów szkolnych.  Czwarte spotkanie 11 września 2018 r. Temat: Formy współpracy z rodzicami.  Prawa rodziców. Scenariusze spotkań. </vt:lpstr>
      <vt:lpstr>Program</vt:lpstr>
      <vt:lpstr>Zebrania klasowe</vt:lpstr>
      <vt:lpstr>Drobne rzeczy, które jednak mają znaczenie </vt:lpstr>
      <vt:lpstr> Zasady komunikowania się z rodzicami</vt:lpstr>
      <vt:lpstr>Europejska Karta Praw i Obowiązków Rodziców. Preambuła</vt:lpstr>
      <vt:lpstr>Prawa i obowiązki rodziców zapisane w Europejskiej Karcie Praw i Obowiązków Rodziców</vt:lpstr>
      <vt:lpstr> Rozmowy z trudnym rodzicem </vt:lpstr>
      <vt:lpstr>Prezentacja programu PowerPoint</vt:lpstr>
      <vt:lpstr>                          Piąte spotkanie Sieć współpracy i samokształcenia nauczycieli-wychowawców  i pedagogów szkolnych.  Warsztat:  „Trudny rodzic”. Jak z nim rozmawiać 30 października 2018 r. Ekspert: Emilia Sygulska  </vt:lpstr>
      <vt:lpstr>Program warsztatu</vt:lpstr>
      <vt:lpstr>Mini galeria zdjęć</vt:lpstr>
      <vt:lpstr>                              Siódme spotkanie Sieć współpracy i samokształcenia nauczycieli-wychowawców  i pedagogów szkolnych.  Prezentacja dobrych praktyk w zakresie współpracy z rodzicami. Ewaluacja pracy sieci  3 grudnia2018 r. koordynator: Krystyna Kaliszewska  </vt:lpstr>
      <vt:lpstr>Ewaluacja- wypowiedzi członków sieci nauczycieli-wychowawców  i pedagogów szkolnych Co było najmocniejszą stroną pracy sieci?  </vt:lpstr>
      <vt:lpstr>Ewaluacja- wypowiedzi członków sieci nauczycieli-wychowawców  i pedagogów szkolnych Na pytanie jakie rozwiązania/ pomysły wyniesione z sieci wdrażasz teraz w swojej pracy, a jakie planujesz  nauczycielki odpowiadały następująco: </vt:lpstr>
      <vt:lpstr>      Ewaluacja- wypowiedzi członków sieci nauczycieli-wychowawców  i pedagogów szkolnych  Czy widzisz jakieś wartości dodane związane z Twoim  udziałem w sieci?   </vt:lpstr>
      <vt:lpstr>Drogie Koleżanki sieci nauczycieli-wychowawców  i pedagogów szkolnych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Sieci współpracy i samokształcenia  Nowa forma doskonalenia nauczycieli           i rozwoju szkoły</dc:title>
  <dc:creator>Ula</dc:creator>
  <cp:lastModifiedBy>Renata</cp:lastModifiedBy>
  <cp:revision>239</cp:revision>
  <dcterms:created xsi:type="dcterms:W3CDTF">2015-02-21T21:04:05Z</dcterms:created>
  <dcterms:modified xsi:type="dcterms:W3CDTF">2019-01-29T20:50:35Z</dcterms:modified>
</cp:coreProperties>
</file>